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6" r:id="rId1"/>
  </p:sldMasterIdLst>
  <p:sldIdLst>
    <p:sldId id="256" r:id="rId2"/>
    <p:sldId id="273" r:id="rId3"/>
    <p:sldId id="257" r:id="rId4"/>
    <p:sldId id="258" r:id="rId5"/>
    <p:sldId id="259" r:id="rId6"/>
    <p:sldId id="260" r:id="rId7"/>
    <p:sldId id="261" r:id="rId8"/>
    <p:sldId id="262" r:id="rId9"/>
    <p:sldId id="263" r:id="rId10"/>
    <p:sldId id="264" r:id="rId11"/>
    <p:sldId id="265" r:id="rId12"/>
    <p:sldId id="266" r:id="rId13"/>
    <p:sldId id="267" r:id="rId14"/>
    <p:sldId id="268" r:id="rId15"/>
    <p:sldId id="274" r:id="rId16"/>
    <p:sldId id="275" r:id="rId17"/>
    <p:sldId id="272" r:id="rId18"/>
    <p:sldId id="269" r:id="rId19"/>
    <p:sldId id="270" r:id="rId20"/>
    <p:sldId id="271" r:id="rId21"/>
    <p:sldId id="277" r:id="rId22"/>
    <p:sldId id="278" r:id="rId23"/>
    <p:sldId id="276"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233636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E1973F-A074-4611-8D3F-8A66F94BE7C0}"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65089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111709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3151573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1585193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E1973F-A074-4611-8D3F-8A66F94BE7C0}" type="datetimeFigureOut">
              <a:rPr lang="en-IN" smtClean="0"/>
              <a:t>29-01-2024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2414462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E1973F-A074-4611-8D3F-8A66F94BE7C0}" type="datetimeFigureOut">
              <a:rPr lang="en-IN" smtClean="0"/>
              <a:t>29-01-2024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1735096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530457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290475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362630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E1973F-A074-4611-8D3F-8A66F94BE7C0}"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281294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E1973F-A074-4611-8D3F-8A66F94BE7C0}"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177203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E1973F-A074-4611-8D3F-8A66F94BE7C0}" type="datetimeFigureOut">
              <a:rPr lang="en-IN" smtClean="0"/>
              <a:t>29-01-2024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391405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E1973F-A074-4611-8D3F-8A66F94BE7C0}" type="datetimeFigureOut">
              <a:rPr lang="en-IN" smtClean="0"/>
              <a:t>29-01-2024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6781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E1973F-A074-4611-8D3F-8A66F94BE7C0}" type="datetimeFigureOut">
              <a:rPr lang="en-IN" smtClean="0"/>
              <a:t>29-01-2024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395038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E1973F-A074-4611-8D3F-8A66F94BE7C0}"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2026302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E1973F-A074-4611-8D3F-8A66F94BE7C0}"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18BA906-5A74-4B1D-A7FF-B4BCA58FC204}" type="slidenum">
              <a:rPr lang="en-IN" smtClean="0"/>
              <a:t>‹#›</a:t>
            </a:fld>
            <a:endParaRPr lang="en-IN"/>
          </a:p>
        </p:txBody>
      </p:sp>
    </p:spTree>
    <p:extLst>
      <p:ext uri="{BB962C8B-B14F-4D97-AF65-F5344CB8AC3E}">
        <p14:creationId xmlns:p14="http://schemas.microsoft.com/office/powerpoint/2010/main" val="179715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7E1973F-A074-4611-8D3F-8A66F94BE7C0}" type="datetimeFigureOut">
              <a:rPr lang="en-IN" smtClean="0"/>
              <a:t>29-01-2024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18BA906-5A74-4B1D-A7FF-B4BCA58FC204}" type="slidenum">
              <a:rPr lang="en-IN" smtClean="0"/>
              <a:t>‹#›</a:t>
            </a:fld>
            <a:endParaRPr lang="en-IN"/>
          </a:p>
        </p:txBody>
      </p:sp>
    </p:spTree>
    <p:extLst>
      <p:ext uri="{BB962C8B-B14F-4D97-AF65-F5344CB8AC3E}">
        <p14:creationId xmlns:p14="http://schemas.microsoft.com/office/powerpoint/2010/main" val="107007558"/>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B522DD-C256-118C-DD1B-C77892DBB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860"/>
            <a:ext cx="12192000" cy="6858000"/>
          </a:xfrm>
          <a:prstGeom prst="rect">
            <a:avLst/>
          </a:prstGeom>
        </p:spPr>
      </p:pic>
      <p:sp>
        <p:nvSpPr>
          <p:cNvPr id="6" name="Title 5">
            <a:extLst>
              <a:ext uri="{FF2B5EF4-FFF2-40B4-BE49-F238E27FC236}">
                <a16:creationId xmlns:a16="http://schemas.microsoft.com/office/drawing/2014/main" id="{1D73AC25-21F5-6F49-DDF9-39C42137B87C}"/>
              </a:ext>
            </a:extLst>
          </p:cNvPr>
          <p:cNvSpPr>
            <a:spLocks noGrp="1"/>
          </p:cNvSpPr>
          <p:nvPr>
            <p:ph type="ctrTitle"/>
          </p:nvPr>
        </p:nvSpPr>
        <p:spPr/>
        <p:txBody>
          <a:bodyPr/>
          <a:lstStyle/>
          <a:p>
            <a:r>
              <a:rPr lang="en-US" dirty="0"/>
              <a:t>Resume Classification</a:t>
            </a:r>
            <a:endParaRPr lang="en-IN" dirty="0"/>
          </a:p>
        </p:txBody>
      </p:sp>
      <p:sp>
        <p:nvSpPr>
          <p:cNvPr id="7" name="Subtitle 6">
            <a:extLst>
              <a:ext uri="{FF2B5EF4-FFF2-40B4-BE49-F238E27FC236}">
                <a16:creationId xmlns:a16="http://schemas.microsoft.com/office/drawing/2014/main" id="{E95C6CD8-269C-C2E7-07B4-66527F1D2B23}"/>
              </a:ext>
            </a:extLst>
          </p:cNvPr>
          <p:cNvSpPr>
            <a:spLocks noGrp="1"/>
          </p:cNvSpPr>
          <p:nvPr>
            <p:ph type="subTitle" idx="1"/>
          </p:nvPr>
        </p:nvSpPr>
        <p:spPr/>
        <p:txBody>
          <a:bodyPr/>
          <a:lstStyle/>
          <a:p>
            <a:r>
              <a:rPr lang="en-US" dirty="0"/>
              <a:t>Using Natural language processing</a:t>
            </a:r>
            <a:endParaRPr lang="en-IN" dirty="0"/>
          </a:p>
        </p:txBody>
      </p:sp>
    </p:spTree>
    <p:extLst>
      <p:ext uri="{BB962C8B-B14F-4D97-AF65-F5344CB8AC3E}">
        <p14:creationId xmlns:p14="http://schemas.microsoft.com/office/powerpoint/2010/main" val="361225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A71-82E1-9F84-7701-F4F605BB3DA5}"/>
              </a:ext>
            </a:extLst>
          </p:cNvPr>
          <p:cNvSpPr>
            <a:spLocks noGrp="1"/>
          </p:cNvSpPr>
          <p:nvPr>
            <p:ph type="title"/>
          </p:nvPr>
        </p:nvSpPr>
        <p:spPr/>
        <p:txBody>
          <a:bodyPr/>
          <a:lstStyle/>
          <a:p>
            <a:r>
              <a:rPr lang="en-US" dirty="0"/>
              <a:t>Data Visualization: WordCloud</a:t>
            </a:r>
            <a:endParaRPr lang="en-IN" dirty="0"/>
          </a:p>
        </p:txBody>
      </p:sp>
      <p:pic>
        <p:nvPicPr>
          <p:cNvPr id="6" name="Content Placeholder 5">
            <a:extLst>
              <a:ext uri="{FF2B5EF4-FFF2-40B4-BE49-F238E27FC236}">
                <a16:creationId xmlns:a16="http://schemas.microsoft.com/office/drawing/2014/main" id="{83A2E31A-000C-7C25-A79B-F1A780047F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4094" y="2590800"/>
            <a:ext cx="5496019" cy="3293532"/>
          </a:xfrm>
        </p:spPr>
      </p:pic>
      <p:pic>
        <p:nvPicPr>
          <p:cNvPr id="8" name="Content Placeholder 7">
            <a:extLst>
              <a:ext uri="{FF2B5EF4-FFF2-40B4-BE49-F238E27FC236}">
                <a16:creationId xmlns:a16="http://schemas.microsoft.com/office/drawing/2014/main" id="{9A4AA7FB-0049-2C81-E0CB-6F828F22676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08712" y="2590800"/>
            <a:ext cx="5496019" cy="3293531"/>
          </a:xfrm>
        </p:spPr>
      </p:pic>
    </p:spTree>
    <p:extLst>
      <p:ext uri="{BB962C8B-B14F-4D97-AF65-F5344CB8AC3E}">
        <p14:creationId xmlns:p14="http://schemas.microsoft.com/office/powerpoint/2010/main" val="37948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21DBA-8E86-469D-C036-45E8519086D9}"/>
              </a:ext>
            </a:extLst>
          </p:cNvPr>
          <p:cNvSpPr>
            <a:spLocks noGrp="1"/>
          </p:cNvSpPr>
          <p:nvPr>
            <p:ph type="title"/>
          </p:nvPr>
        </p:nvSpPr>
        <p:spPr/>
        <p:txBody>
          <a:bodyPr/>
          <a:lstStyle/>
          <a:p>
            <a:r>
              <a:rPr lang="en-IN" dirty="0"/>
              <a:t>Text Preprocessing: Data Cleaning</a:t>
            </a:r>
          </a:p>
        </p:txBody>
      </p:sp>
      <p:sp>
        <p:nvSpPr>
          <p:cNvPr id="3" name="Content Placeholder 2">
            <a:extLst>
              <a:ext uri="{FF2B5EF4-FFF2-40B4-BE49-F238E27FC236}">
                <a16:creationId xmlns:a16="http://schemas.microsoft.com/office/drawing/2014/main" id="{D5E91A98-CDDE-3D55-C4E2-4296933F0F80}"/>
              </a:ext>
            </a:extLst>
          </p:cNvPr>
          <p:cNvSpPr>
            <a:spLocks noGrp="1"/>
          </p:cNvSpPr>
          <p:nvPr>
            <p:ph sz="half" idx="1"/>
          </p:nvPr>
        </p:nvSpPr>
        <p:spPr>
          <a:xfrm>
            <a:off x="519953" y="2603500"/>
            <a:ext cx="6553200" cy="3416301"/>
          </a:xfrm>
        </p:spPr>
        <p:txBody>
          <a:bodyPr>
            <a:normAutofit fontScale="92500" lnSpcReduction="20000"/>
          </a:bodyPr>
          <a:lstStyle/>
          <a:p>
            <a:pPr algn="l"/>
            <a:r>
              <a:rPr lang="en-US" sz="1500" b="1" dirty="0">
                <a:solidFill>
                  <a:schemeClr val="tx2"/>
                </a:solidFill>
                <a:latin typeface="+mj-lt"/>
                <a:ea typeface="Calibri" panose="020F0502020204030204" pitchFamily="34" charset="0"/>
                <a:cs typeface="Times New Roman" panose="02020603050405020304" pitchFamily="18" charset="0"/>
              </a:rPr>
              <a:t>Removing URLs: </a:t>
            </a:r>
            <a:r>
              <a:rPr lang="en-US" sz="1500" dirty="0">
                <a:solidFill>
                  <a:schemeClr val="tx2"/>
                </a:solidFill>
                <a:latin typeface="+mj-lt"/>
                <a:ea typeface="Calibri" panose="020F0502020204030204" pitchFamily="34" charset="0"/>
                <a:cs typeface="Times New Roman" panose="02020603050405020304" pitchFamily="18" charset="0"/>
              </a:rPr>
              <a:t>URLs often don't contribute to the semantic meaning of the text and can be considered noise. Removing them helps in focusing on the relevant content.</a:t>
            </a:r>
          </a:p>
          <a:p>
            <a:pPr algn="l"/>
            <a:r>
              <a:rPr lang="en-US" sz="1500" b="1" dirty="0">
                <a:solidFill>
                  <a:schemeClr val="tx2"/>
                </a:solidFill>
                <a:latin typeface="+mj-lt"/>
                <a:ea typeface="Calibri" panose="020F0502020204030204" pitchFamily="34" charset="0"/>
                <a:cs typeface="Times New Roman" panose="02020603050405020304" pitchFamily="18" charset="0"/>
              </a:rPr>
              <a:t>Removing Mentions (@usernames):</a:t>
            </a:r>
            <a:r>
              <a:rPr lang="en-US" sz="1500" dirty="0">
                <a:solidFill>
                  <a:srgbClr val="D1D5DB"/>
                </a:solidFill>
                <a:latin typeface="Söhne"/>
              </a:rPr>
              <a:t> </a:t>
            </a:r>
            <a:r>
              <a:rPr lang="en-US" sz="1500" dirty="0">
                <a:solidFill>
                  <a:schemeClr val="tx2"/>
                </a:solidFill>
                <a:latin typeface="+mj-lt"/>
                <a:ea typeface="Calibri" panose="020F0502020204030204" pitchFamily="34" charset="0"/>
                <a:cs typeface="Times New Roman" panose="02020603050405020304" pitchFamily="18" charset="0"/>
              </a:rPr>
              <a:t>Usernames or mentions might not be relevant for resume classification and can be considered noise. Removing them helps in extracting the core textual content.</a:t>
            </a:r>
          </a:p>
          <a:p>
            <a:pPr algn="l"/>
            <a:r>
              <a:rPr lang="en-US" sz="1500" b="1" dirty="0">
                <a:solidFill>
                  <a:schemeClr val="tx2"/>
                </a:solidFill>
                <a:latin typeface="+mj-lt"/>
                <a:ea typeface="Calibri" panose="020F0502020204030204" pitchFamily="34" charset="0"/>
                <a:cs typeface="Times New Roman" panose="02020603050405020304" pitchFamily="18" charset="0"/>
              </a:rPr>
              <a:t>Removing Hashtags: </a:t>
            </a:r>
            <a:r>
              <a:rPr lang="en-US" sz="1500" dirty="0">
                <a:solidFill>
                  <a:schemeClr val="tx2"/>
                </a:solidFill>
                <a:latin typeface="+mj-lt"/>
                <a:ea typeface="Calibri" panose="020F0502020204030204" pitchFamily="34" charset="0"/>
                <a:cs typeface="Times New Roman" panose="02020603050405020304" pitchFamily="18" charset="0"/>
              </a:rPr>
              <a:t>Similar to mentions, hashtags might be specific to social media contexts. In resumes, they might not add substantial value to the classification task.</a:t>
            </a:r>
          </a:p>
          <a:p>
            <a:pPr algn="l"/>
            <a:r>
              <a:rPr lang="en-US" sz="1500" b="1" dirty="0">
                <a:solidFill>
                  <a:schemeClr val="tx2"/>
                </a:solidFill>
                <a:latin typeface="+mj-lt"/>
                <a:ea typeface="Calibri" panose="020F0502020204030204" pitchFamily="34" charset="0"/>
                <a:cs typeface="Times New Roman" panose="02020603050405020304" pitchFamily="18" charset="0"/>
              </a:rPr>
              <a:t>Removing Special Characters and Numbers: </a:t>
            </a:r>
            <a:r>
              <a:rPr lang="en-US" sz="1500" dirty="0">
                <a:solidFill>
                  <a:schemeClr val="tx2"/>
                </a:solidFill>
                <a:latin typeface="+mj-lt"/>
                <a:ea typeface="Calibri" panose="020F0502020204030204" pitchFamily="34" charset="0"/>
                <a:cs typeface="Times New Roman" panose="02020603050405020304" pitchFamily="18" charset="0"/>
              </a:rPr>
              <a:t>Special characters and numbers may not always contribute to the semantic meaning of the text. Removing them simplifies the text and can improve the efficiency of subsequent processing steps.</a:t>
            </a:r>
          </a:p>
          <a:p>
            <a:pPr algn="l"/>
            <a:r>
              <a:rPr lang="en-US" sz="1500" b="1" dirty="0">
                <a:solidFill>
                  <a:schemeClr val="tx2"/>
                </a:solidFill>
                <a:latin typeface="+mj-lt"/>
                <a:ea typeface="Calibri" panose="020F0502020204030204" pitchFamily="34" charset="0"/>
                <a:cs typeface="Times New Roman" panose="02020603050405020304" pitchFamily="18" charset="0"/>
              </a:rPr>
              <a:t>Handling Extra Whitespaces: </a:t>
            </a:r>
            <a:r>
              <a:rPr lang="en-US" sz="1500" dirty="0">
                <a:solidFill>
                  <a:schemeClr val="tx2"/>
                </a:solidFill>
                <a:latin typeface="+mj-lt"/>
                <a:ea typeface="Calibri" panose="020F0502020204030204" pitchFamily="34" charset="0"/>
                <a:cs typeface="Times New Roman" panose="02020603050405020304" pitchFamily="18" charset="0"/>
              </a:rPr>
              <a:t>Extra whitespaces, including leading or trailing spaces and multiple consecutive spaces, can introduce inconsistencies in the text. Normalizing whitespaces ensures uniformity.</a:t>
            </a:r>
          </a:p>
          <a:p>
            <a:pPr algn="l"/>
            <a:endParaRPr lang="en-US" sz="1400" dirty="0">
              <a:solidFill>
                <a:schemeClr val="tx2"/>
              </a:solidFill>
              <a:latin typeface="+mj-lt"/>
              <a:ea typeface="Calibri" panose="020F0502020204030204" pitchFamily="34" charset="0"/>
              <a:cs typeface="Times New Roman" panose="02020603050405020304" pitchFamily="18" charset="0"/>
            </a:endParaRPr>
          </a:p>
          <a:p>
            <a:pPr algn="l"/>
            <a:endParaRPr lang="en-US" sz="1400" dirty="0">
              <a:solidFill>
                <a:schemeClr val="tx2"/>
              </a:solidFill>
              <a:latin typeface="+mj-lt"/>
              <a:ea typeface="Calibri" panose="020F0502020204030204" pitchFamily="34" charset="0"/>
              <a:cs typeface="Times New Roman" panose="02020603050405020304" pitchFamily="18" charset="0"/>
            </a:endParaRPr>
          </a:p>
          <a:p>
            <a:endParaRPr lang="en-IN" dirty="0"/>
          </a:p>
        </p:txBody>
      </p:sp>
      <p:pic>
        <p:nvPicPr>
          <p:cNvPr id="8" name="Content Placeholder 7">
            <a:extLst>
              <a:ext uri="{FF2B5EF4-FFF2-40B4-BE49-F238E27FC236}">
                <a16:creationId xmlns:a16="http://schemas.microsoft.com/office/drawing/2014/main" id="{8640CC53-20AE-D3F0-597F-7810BF0081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73900" y="2603500"/>
            <a:ext cx="4824413" cy="3280832"/>
          </a:xfrm>
        </p:spPr>
      </p:pic>
    </p:spTree>
    <p:extLst>
      <p:ext uri="{BB962C8B-B14F-4D97-AF65-F5344CB8AC3E}">
        <p14:creationId xmlns:p14="http://schemas.microsoft.com/office/powerpoint/2010/main" val="1241254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6AC8-5F75-2AE8-4E33-9FB47EC5F8B3}"/>
              </a:ext>
            </a:extLst>
          </p:cNvPr>
          <p:cNvSpPr>
            <a:spLocks noGrp="1"/>
          </p:cNvSpPr>
          <p:nvPr>
            <p:ph type="title"/>
          </p:nvPr>
        </p:nvSpPr>
        <p:spPr/>
        <p:txBody>
          <a:bodyPr/>
          <a:lstStyle/>
          <a:p>
            <a:r>
              <a:rPr lang="en-IN" dirty="0"/>
              <a:t>Text Preprocessing: Stopwords Removal</a:t>
            </a:r>
          </a:p>
        </p:txBody>
      </p:sp>
      <p:sp>
        <p:nvSpPr>
          <p:cNvPr id="3" name="Content Placeholder 2">
            <a:extLst>
              <a:ext uri="{FF2B5EF4-FFF2-40B4-BE49-F238E27FC236}">
                <a16:creationId xmlns:a16="http://schemas.microsoft.com/office/drawing/2014/main" id="{8D7D22C0-2D0C-D8B3-DA12-9B974A29229F}"/>
              </a:ext>
            </a:extLst>
          </p:cNvPr>
          <p:cNvSpPr>
            <a:spLocks noGrp="1"/>
          </p:cNvSpPr>
          <p:nvPr>
            <p:ph sz="half" idx="1"/>
          </p:nvPr>
        </p:nvSpPr>
        <p:spPr>
          <a:xfrm>
            <a:off x="493059" y="2603500"/>
            <a:ext cx="6293223" cy="3416301"/>
          </a:xfrm>
        </p:spPr>
        <p:txBody>
          <a:bodyPr/>
          <a:lstStyle/>
          <a:p>
            <a:r>
              <a:rPr lang="en-US" sz="1400" dirty="0">
                <a:solidFill>
                  <a:schemeClr val="tx2"/>
                </a:solidFill>
                <a:latin typeface="+mj-lt"/>
                <a:ea typeface="Calibri" panose="020F0502020204030204" pitchFamily="34" charset="0"/>
                <a:cs typeface="Times New Roman" panose="02020603050405020304" pitchFamily="18" charset="0"/>
              </a:rPr>
              <a:t>Stopwords are commonly used words in a language that are generally filtered out before or after processing natural language data. These words, such as "and," "the," "is," etc., are frequently occurring but often don't carry significant meaning in the context of text analysis. Removing stopwords is a common step in text preprocessing and can have several benefits:</a:t>
            </a:r>
          </a:p>
          <a:p>
            <a:pPr>
              <a:buFont typeface="Arial" panose="020B0604020202020204" pitchFamily="34" charset="0"/>
              <a:buChar char="•"/>
            </a:pPr>
            <a:r>
              <a:rPr lang="en-US" sz="1400" dirty="0">
                <a:solidFill>
                  <a:schemeClr val="tx2"/>
                </a:solidFill>
                <a:latin typeface="+mj-lt"/>
                <a:ea typeface="Calibri" panose="020F0502020204030204" pitchFamily="34" charset="0"/>
                <a:cs typeface="Times New Roman" panose="02020603050405020304" pitchFamily="18" charset="0"/>
              </a:rPr>
              <a:t>Reduced Dimensionality</a:t>
            </a:r>
          </a:p>
          <a:p>
            <a:pPr>
              <a:buFont typeface="Arial" panose="020B0604020202020204" pitchFamily="34" charset="0"/>
              <a:buChar char="•"/>
            </a:pPr>
            <a:r>
              <a:rPr lang="en-US" sz="1400" dirty="0">
                <a:solidFill>
                  <a:schemeClr val="tx2"/>
                </a:solidFill>
                <a:latin typeface="+mj-lt"/>
                <a:ea typeface="Calibri" panose="020F0502020204030204" pitchFamily="34" charset="0"/>
                <a:cs typeface="Times New Roman" panose="02020603050405020304" pitchFamily="18" charset="0"/>
              </a:rPr>
              <a:t>Improved Efficiency</a:t>
            </a:r>
          </a:p>
          <a:p>
            <a:pPr>
              <a:buFont typeface="Arial" panose="020B0604020202020204" pitchFamily="34" charset="0"/>
              <a:buChar char="•"/>
            </a:pPr>
            <a:r>
              <a:rPr lang="en-US" sz="1400" dirty="0">
                <a:solidFill>
                  <a:schemeClr val="tx2"/>
                </a:solidFill>
                <a:latin typeface="+mj-lt"/>
                <a:ea typeface="Calibri" panose="020F0502020204030204" pitchFamily="34" charset="0"/>
                <a:cs typeface="Times New Roman" panose="02020603050405020304" pitchFamily="18" charset="0"/>
              </a:rPr>
              <a:t>Enhanced Interpretability</a:t>
            </a:r>
          </a:p>
          <a:p>
            <a:pPr>
              <a:buFont typeface="Arial" panose="020B0604020202020204" pitchFamily="34" charset="0"/>
              <a:buChar char="•"/>
            </a:pPr>
            <a:r>
              <a:rPr lang="en-US" sz="1400" dirty="0">
                <a:solidFill>
                  <a:schemeClr val="tx2"/>
                </a:solidFill>
                <a:latin typeface="+mj-lt"/>
                <a:ea typeface="Calibri" panose="020F0502020204030204" pitchFamily="34" charset="0"/>
                <a:cs typeface="Times New Roman" panose="02020603050405020304" pitchFamily="18" charset="0"/>
              </a:rPr>
              <a:t>Better Model Performance</a:t>
            </a:r>
          </a:p>
          <a:p>
            <a:pPr>
              <a:buFont typeface="Arial" panose="020B0604020202020204" pitchFamily="34" charset="0"/>
              <a:buChar char="•"/>
            </a:pPr>
            <a:endParaRPr lang="en-IN" sz="1400" dirty="0">
              <a:solidFill>
                <a:schemeClr val="tx2"/>
              </a:solidFill>
              <a:latin typeface="+mj-lt"/>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327BD1E8-45C2-60E7-EE1C-09F0D4148E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6282" y="2603500"/>
            <a:ext cx="4824412" cy="2994659"/>
          </a:xfrm>
        </p:spPr>
      </p:pic>
    </p:spTree>
    <p:extLst>
      <p:ext uri="{BB962C8B-B14F-4D97-AF65-F5344CB8AC3E}">
        <p14:creationId xmlns:p14="http://schemas.microsoft.com/office/powerpoint/2010/main" val="351046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14C3-C7D0-3C0D-CEFF-5B2F7F0F251D}"/>
              </a:ext>
            </a:extLst>
          </p:cNvPr>
          <p:cNvSpPr>
            <a:spLocks noGrp="1"/>
          </p:cNvSpPr>
          <p:nvPr>
            <p:ph type="title"/>
          </p:nvPr>
        </p:nvSpPr>
        <p:spPr/>
        <p:txBody>
          <a:bodyPr/>
          <a:lstStyle/>
          <a:p>
            <a:r>
              <a:rPr lang="en-IN" dirty="0"/>
              <a:t>Text Preprocessing: Removal of Punctuations</a:t>
            </a:r>
          </a:p>
        </p:txBody>
      </p:sp>
      <p:sp>
        <p:nvSpPr>
          <p:cNvPr id="3" name="Content Placeholder 2">
            <a:extLst>
              <a:ext uri="{FF2B5EF4-FFF2-40B4-BE49-F238E27FC236}">
                <a16:creationId xmlns:a16="http://schemas.microsoft.com/office/drawing/2014/main" id="{CC8970BD-F4FC-8C00-B362-A8B079A22A02}"/>
              </a:ext>
            </a:extLst>
          </p:cNvPr>
          <p:cNvSpPr>
            <a:spLocks noGrp="1"/>
          </p:cNvSpPr>
          <p:nvPr>
            <p:ph sz="half" idx="1"/>
          </p:nvPr>
        </p:nvSpPr>
        <p:spPr>
          <a:xfrm>
            <a:off x="519953" y="2603500"/>
            <a:ext cx="6337396" cy="3416301"/>
          </a:xfrm>
        </p:spPr>
        <p:txBody>
          <a:bodyPr/>
          <a:lstStyle/>
          <a:p>
            <a:r>
              <a:rPr lang="en-US" sz="1400" dirty="0">
                <a:solidFill>
                  <a:schemeClr val="tx2"/>
                </a:solidFill>
                <a:latin typeface="+mj-lt"/>
                <a:ea typeface="Calibri" panose="020F0502020204030204" pitchFamily="34" charset="0"/>
                <a:cs typeface="Times New Roman" panose="02020603050405020304" pitchFamily="18" charset="0"/>
              </a:rPr>
              <a:t>Punctuation removal is a common preprocessing step in natural language processing (NLP) that involves eliminating punctuation marks from text data. Punctuation marks include symbols such as periods, commas, question marks, exclamation points, and others. Here are the reasons why removal of punctuations is often performed:</a:t>
            </a:r>
          </a:p>
          <a:p>
            <a:pPr>
              <a:buFont typeface="Arial" panose="020B0604020202020204" pitchFamily="34" charset="0"/>
              <a:buChar char="•"/>
            </a:pPr>
            <a:r>
              <a:rPr lang="en-IN" sz="1400" dirty="0">
                <a:solidFill>
                  <a:schemeClr val="tx2"/>
                </a:solidFill>
                <a:latin typeface="+mj-lt"/>
                <a:ea typeface="Calibri" panose="020F0502020204030204" pitchFamily="34" charset="0"/>
                <a:cs typeface="Times New Roman" panose="02020603050405020304" pitchFamily="18" charset="0"/>
              </a:rPr>
              <a:t>Text consistency</a:t>
            </a:r>
          </a:p>
          <a:p>
            <a:pPr>
              <a:buFont typeface="Arial" panose="020B0604020202020204" pitchFamily="34" charset="0"/>
              <a:buChar char="•"/>
            </a:pPr>
            <a:r>
              <a:rPr lang="en-IN" sz="1400" dirty="0">
                <a:solidFill>
                  <a:schemeClr val="tx2"/>
                </a:solidFill>
                <a:latin typeface="+mj-lt"/>
                <a:ea typeface="Calibri" panose="020F0502020204030204" pitchFamily="34" charset="0"/>
                <a:cs typeface="Times New Roman" panose="02020603050405020304" pitchFamily="18" charset="0"/>
              </a:rPr>
              <a:t>Simplifies analysis</a:t>
            </a:r>
          </a:p>
          <a:p>
            <a:pPr>
              <a:buFont typeface="Arial" panose="020B0604020202020204" pitchFamily="34" charset="0"/>
              <a:buChar char="•"/>
            </a:pPr>
            <a:r>
              <a:rPr lang="en-IN" sz="1400" dirty="0">
                <a:solidFill>
                  <a:schemeClr val="tx2"/>
                </a:solidFill>
                <a:latin typeface="+mj-lt"/>
                <a:ea typeface="Calibri" panose="020F0502020204030204" pitchFamily="34" charset="0"/>
                <a:cs typeface="Times New Roman" panose="02020603050405020304" pitchFamily="18" charset="0"/>
              </a:rPr>
              <a:t>Prevents noise</a:t>
            </a:r>
          </a:p>
          <a:p>
            <a:pPr>
              <a:buFont typeface="Arial" panose="020B0604020202020204" pitchFamily="34" charset="0"/>
              <a:buChar char="•"/>
            </a:pPr>
            <a:r>
              <a:rPr lang="en-IN" sz="1400" dirty="0">
                <a:solidFill>
                  <a:schemeClr val="tx2"/>
                </a:solidFill>
                <a:latin typeface="+mj-lt"/>
                <a:ea typeface="Calibri" panose="020F0502020204030204" pitchFamily="34" charset="0"/>
                <a:cs typeface="Times New Roman" panose="02020603050405020304" pitchFamily="18" charset="0"/>
              </a:rPr>
              <a:t>Improves tokenization</a:t>
            </a:r>
          </a:p>
          <a:p>
            <a:pPr>
              <a:buFont typeface="Arial" panose="020B0604020202020204" pitchFamily="34" charset="0"/>
              <a:buChar char="•"/>
            </a:pPr>
            <a:endParaRPr lang="en-IN" dirty="0"/>
          </a:p>
          <a:p>
            <a:pPr>
              <a:buFont typeface="Arial" panose="020B0604020202020204" pitchFamily="34" charset="0"/>
              <a:buChar char="•"/>
            </a:pPr>
            <a:endParaRPr lang="en-IN" dirty="0"/>
          </a:p>
        </p:txBody>
      </p:sp>
      <p:pic>
        <p:nvPicPr>
          <p:cNvPr id="8" name="Content Placeholder 7">
            <a:extLst>
              <a:ext uri="{FF2B5EF4-FFF2-40B4-BE49-F238E27FC236}">
                <a16:creationId xmlns:a16="http://schemas.microsoft.com/office/drawing/2014/main" id="{E98ADEEE-0E88-A2C9-521D-0B6A31BABA5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52688" y="2603501"/>
            <a:ext cx="4119359" cy="3416300"/>
          </a:xfrm>
        </p:spPr>
      </p:pic>
    </p:spTree>
    <p:extLst>
      <p:ext uri="{BB962C8B-B14F-4D97-AF65-F5344CB8AC3E}">
        <p14:creationId xmlns:p14="http://schemas.microsoft.com/office/powerpoint/2010/main" val="67725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7F01-1B7A-C6DE-8663-C910EFCDECE8}"/>
              </a:ext>
            </a:extLst>
          </p:cNvPr>
          <p:cNvSpPr>
            <a:spLocks noGrp="1"/>
          </p:cNvSpPr>
          <p:nvPr>
            <p:ph type="title"/>
          </p:nvPr>
        </p:nvSpPr>
        <p:spPr/>
        <p:txBody>
          <a:bodyPr/>
          <a:lstStyle/>
          <a:p>
            <a:r>
              <a:rPr lang="en-IN" dirty="0"/>
              <a:t>Text Preprocessing: Lemmatization</a:t>
            </a:r>
          </a:p>
        </p:txBody>
      </p:sp>
      <p:sp>
        <p:nvSpPr>
          <p:cNvPr id="3" name="Content Placeholder 2">
            <a:extLst>
              <a:ext uri="{FF2B5EF4-FFF2-40B4-BE49-F238E27FC236}">
                <a16:creationId xmlns:a16="http://schemas.microsoft.com/office/drawing/2014/main" id="{EE02DDD4-EBB4-9BEF-240D-AEBE32ABB317}"/>
              </a:ext>
            </a:extLst>
          </p:cNvPr>
          <p:cNvSpPr>
            <a:spLocks noGrp="1"/>
          </p:cNvSpPr>
          <p:nvPr>
            <p:ph sz="half" idx="1"/>
          </p:nvPr>
        </p:nvSpPr>
        <p:spPr>
          <a:xfrm>
            <a:off x="823260" y="2603500"/>
            <a:ext cx="4825158" cy="3416301"/>
          </a:xfrm>
        </p:spPr>
        <p:txBody>
          <a:bodyPr/>
          <a:lstStyle/>
          <a:p>
            <a:r>
              <a:rPr lang="en-US" dirty="0">
                <a:solidFill>
                  <a:schemeClr val="tx2"/>
                </a:solidFill>
                <a:latin typeface="+mj-lt"/>
                <a:ea typeface="Calibri" panose="020F0502020204030204" pitchFamily="34" charset="0"/>
                <a:cs typeface="Times New Roman" panose="02020603050405020304" pitchFamily="18" charset="0"/>
              </a:rPr>
              <a:t>Lemmatization is a natural language processing (NLP) technique that involves reducing words to their base or root form, known as the lemma. The goal of lemmatization is to transform words to a common base form, which helps in grouping together different inflected forms of a word.</a:t>
            </a:r>
            <a:endParaRPr lang="en-IN" dirty="0">
              <a:solidFill>
                <a:schemeClr val="tx2"/>
              </a:solidFill>
              <a:latin typeface="+mj-lt"/>
              <a:ea typeface="Calibri" panose="020F0502020204030204" pitchFamily="34"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9E0CE58C-FD86-5DD6-F2E0-0B097DB3A0B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31896" y="2603500"/>
            <a:ext cx="4636844" cy="2461473"/>
          </a:xfrm>
        </p:spPr>
      </p:pic>
    </p:spTree>
    <p:extLst>
      <p:ext uri="{BB962C8B-B14F-4D97-AF65-F5344CB8AC3E}">
        <p14:creationId xmlns:p14="http://schemas.microsoft.com/office/powerpoint/2010/main" val="1384829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B6B2-2196-0714-C45B-58DB13A7E49A}"/>
              </a:ext>
            </a:extLst>
          </p:cNvPr>
          <p:cNvSpPr>
            <a:spLocks noGrp="1"/>
          </p:cNvSpPr>
          <p:nvPr>
            <p:ph type="title"/>
          </p:nvPr>
        </p:nvSpPr>
        <p:spPr/>
        <p:txBody>
          <a:bodyPr/>
          <a:lstStyle/>
          <a:p>
            <a:r>
              <a:rPr lang="en-IN" dirty="0"/>
              <a:t>Text Preprocessing: Named entity recognition</a:t>
            </a:r>
          </a:p>
        </p:txBody>
      </p:sp>
      <p:sp>
        <p:nvSpPr>
          <p:cNvPr id="3" name="Content Placeholder 2">
            <a:extLst>
              <a:ext uri="{FF2B5EF4-FFF2-40B4-BE49-F238E27FC236}">
                <a16:creationId xmlns:a16="http://schemas.microsoft.com/office/drawing/2014/main" id="{E350B969-B726-047D-FE47-A862CA8F4004}"/>
              </a:ext>
            </a:extLst>
          </p:cNvPr>
          <p:cNvSpPr>
            <a:spLocks noGrp="1"/>
          </p:cNvSpPr>
          <p:nvPr>
            <p:ph idx="1"/>
          </p:nvPr>
        </p:nvSpPr>
        <p:spPr/>
        <p:txBody>
          <a:bodyPr>
            <a:noAutofit/>
          </a:bodyPr>
          <a:lstStyle/>
          <a:p>
            <a:pPr algn="l"/>
            <a:r>
              <a:rPr lang="en-US" sz="1400" dirty="0">
                <a:solidFill>
                  <a:schemeClr val="tx2"/>
                </a:solidFill>
                <a:latin typeface="+mj-lt"/>
                <a:ea typeface="Calibri" panose="020F0502020204030204" pitchFamily="34" charset="0"/>
                <a:cs typeface="Times New Roman" panose="02020603050405020304" pitchFamily="18" charset="0"/>
              </a:rPr>
              <a:t>Named Entity Recognition (NER) is a subtask of natural language processing (NLP) that focuses on identifying and classifying entities within a body of text into predefined categories. Named entities are real-world objects that can be denoted by a proper name. These entities typically fall into categories such as:</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Person: Individual people's names.</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Organization: Company, agency, or institution names.</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Location: Geographical places such as cities, countries, etc.</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Date: Specific points in time.</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Time: Expressions of time.</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Money: Currency expressions.</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Percentage: Percentage expressions.</a:t>
            </a:r>
          </a:p>
          <a:p>
            <a:pPr algn="l">
              <a:buFont typeface="Wingdings" panose="05000000000000000000" pitchFamily="2" charset="2"/>
              <a:buChar char="Ø"/>
            </a:pPr>
            <a:r>
              <a:rPr lang="en-US" sz="1400" dirty="0">
                <a:solidFill>
                  <a:schemeClr val="tx2"/>
                </a:solidFill>
                <a:latin typeface="+mj-lt"/>
                <a:ea typeface="Calibri" panose="020F0502020204030204" pitchFamily="34" charset="0"/>
                <a:cs typeface="Times New Roman" panose="02020603050405020304" pitchFamily="18" charset="0"/>
              </a:rPr>
              <a:t>Quantity: Numerical values that are counts or measures.</a:t>
            </a:r>
          </a:p>
        </p:txBody>
      </p:sp>
    </p:spTree>
    <p:extLst>
      <p:ext uri="{BB962C8B-B14F-4D97-AF65-F5344CB8AC3E}">
        <p14:creationId xmlns:p14="http://schemas.microsoft.com/office/powerpoint/2010/main" val="204991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9876-9F43-EF6B-3D04-6438FCECF1BD}"/>
              </a:ext>
            </a:extLst>
          </p:cNvPr>
          <p:cNvSpPr>
            <a:spLocks noGrp="1"/>
          </p:cNvSpPr>
          <p:nvPr>
            <p:ph type="title"/>
          </p:nvPr>
        </p:nvSpPr>
        <p:spPr/>
        <p:txBody>
          <a:bodyPr/>
          <a:lstStyle/>
          <a:p>
            <a:r>
              <a:rPr lang="en-IN" dirty="0"/>
              <a:t>Text Preprocessing: Tokenization</a:t>
            </a:r>
          </a:p>
        </p:txBody>
      </p:sp>
      <p:sp>
        <p:nvSpPr>
          <p:cNvPr id="3" name="Content Placeholder 2">
            <a:extLst>
              <a:ext uri="{FF2B5EF4-FFF2-40B4-BE49-F238E27FC236}">
                <a16:creationId xmlns:a16="http://schemas.microsoft.com/office/drawing/2014/main" id="{5D85F992-2B57-8483-B4BB-E452032BFD95}"/>
              </a:ext>
            </a:extLst>
          </p:cNvPr>
          <p:cNvSpPr>
            <a:spLocks noGrp="1"/>
          </p:cNvSpPr>
          <p:nvPr>
            <p:ph idx="1"/>
          </p:nvPr>
        </p:nvSpPr>
        <p:spPr/>
        <p:txBody>
          <a:bodyPr/>
          <a:lstStyle/>
          <a:p>
            <a:r>
              <a:rPr lang="en-US" dirty="0">
                <a:solidFill>
                  <a:schemeClr val="tx2"/>
                </a:solidFill>
                <a:latin typeface="+mj-lt"/>
                <a:ea typeface="Calibri" panose="020F0502020204030204" pitchFamily="34" charset="0"/>
                <a:cs typeface="Times New Roman" panose="02020603050405020304" pitchFamily="18" charset="0"/>
              </a:rPr>
              <a:t>Tokenization is a fundamental text processing task in natural language processing (NLP) that involves breaking down a sequence of text into individual units, called tokens. Tokens are the basic building blocks of natural language and can be words, subwords, or even characters, depending on the granularity chosen for the analysis. The process of tokenization is a crucial preprocessing step in various NLP applications, including machine learning models, text analysis, and information retrieval.</a:t>
            </a:r>
          </a:p>
          <a:p>
            <a:r>
              <a:rPr lang="en-US" dirty="0">
                <a:solidFill>
                  <a:schemeClr val="tx2"/>
                </a:solidFill>
                <a:latin typeface="+mj-lt"/>
                <a:ea typeface="Calibri" panose="020F0502020204030204" pitchFamily="34" charset="0"/>
                <a:cs typeface="Times New Roman" panose="02020603050405020304" pitchFamily="18" charset="0"/>
              </a:rPr>
              <a:t>The primary goal of tokenization is to break down the text into words. This step is called word tokenization.</a:t>
            </a:r>
            <a:endParaRPr lang="en-IN" dirty="0">
              <a:solidFill>
                <a:schemeClr val="tx2"/>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837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C8F1-72D7-C62B-2C79-187A8EEA4704}"/>
              </a:ext>
            </a:extLst>
          </p:cNvPr>
          <p:cNvSpPr>
            <a:spLocks noGrp="1"/>
          </p:cNvSpPr>
          <p:nvPr>
            <p:ph type="title"/>
          </p:nvPr>
        </p:nvSpPr>
        <p:spPr/>
        <p:txBody>
          <a:bodyPr/>
          <a:lstStyle/>
          <a:p>
            <a:r>
              <a:rPr lang="en-US" dirty="0"/>
              <a:t>Text Processing: Word Frequency Analysis</a:t>
            </a:r>
            <a:endParaRPr lang="en-IN" dirty="0"/>
          </a:p>
        </p:txBody>
      </p:sp>
      <p:pic>
        <p:nvPicPr>
          <p:cNvPr id="6" name="Content Placeholder 5">
            <a:extLst>
              <a:ext uri="{FF2B5EF4-FFF2-40B4-BE49-F238E27FC236}">
                <a16:creationId xmlns:a16="http://schemas.microsoft.com/office/drawing/2014/main" id="{6AD06596-11B1-1C48-23D2-263D2A68A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48753"/>
            <a:ext cx="10077821" cy="4285129"/>
          </a:xfrm>
        </p:spPr>
      </p:pic>
    </p:spTree>
    <p:extLst>
      <p:ext uri="{BB962C8B-B14F-4D97-AF65-F5344CB8AC3E}">
        <p14:creationId xmlns:p14="http://schemas.microsoft.com/office/powerpoint/2010/main" val="3036071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99C-52D9-F68A-7F35-85ED20DB2697}"/>
              </a:ext>
            </a:extLst>
          </p:cNvPr>
          <p:cNvSpPr>
            <a:spLocks noGrp="1"/>
          </p:cNvSpPr>
          <p:nvPr>
            <p:ph type="title"/>
          </p:nvPr>
        </p:nvSpPr>
        <p:spPr/>
        <p:txBody>
          <a:bodyPr/>
          <a:lstStyle/>
          <a:p>
            <a:r>
              <a:rPr lang="en-IN" dirty="0"/>
              <a:t>Vectorization</a:t>
            </a:r>
          </a:p>
        </p:txBody>
      </p:sp>
      <p:sp>
        <p:nvSpPr>
          <p:cNvPr id="3" name="Content Placeholder 2">
            <a:extLst>
              <a:ext uri="{FF2B5EF4-FFF2-40B4-BE49-F238E27FC236}">
                <a16:creationId xmlns:a16="http://schemas.microsoft.com/office/drawing/2014/main" id="{0816F46F-4152-0F01-594C-18678A7C133A}"/>
              </a:ext>
            </a:extLst>
          </p:cNvPr>
          <p:cNvSpPr>
            <a:spLocks noGrp="1"/>
          </p:cNvSpPr>
          <p:nvPr>
            <p:ph sz="half" idx="1"/>
          </p:nvPr>
        </p:nvSpPr>
        <p:spPr>
          <a:xfrm>
            <a:off x="599143" y="2603500"/>
            <a:ext cx="4825158" cy="3416301"/>
          </a:xfrm>
        </p:spPr>
        <p:txBody>
          <a:bodyPr/>
          <a:lstStyle/>
          <a:p>
            <a:pPr algn="l"/>
            <a:r>
              <a:rPr lang="en-US" sz="1300" b="1" dirty="0">
                <a:solidFill>
                  <a:schemeClr val="tx2"/>
                </a:solidFill>
                <a:latin typeface="+mj-lt"/>
                <a:ea typeface="Calibri" panose="020F0502020204030204" pitchFamily="34" charset="0"/>
                <a:cs typeface="Times New Roman" panose="02020603050405020304" pitchFamily="18" charset="0"/>
              </a:rPr>
              <a:t>TF-IDF Vectorization (Term Frequency-Inverse Document Frequency):</a:t>
            </a:r>
            <a:r>
              <a:rPr lang="en-US" dirty="0">
                <a:solidFill>
                  <a:srgbClr val="D1D5DB"/>
                </a:solidFill>
                <a:latin typeface="Söhne"/>
              </a:rPr>
              <a:t> </a:t>
            </a:r>
            <a:r>
              <a:rPr lang="en-US" sz="1400" dirty="0">
                <a:solidFill>
                  <a:schemeClr val="tx2"/>
                </a:solidFill>
                <a:latin typeface="+mj-lt"/>
                <a:ea typeface="Calibri" panose="020F0502020204030204" pitchFamily="34" charset="0"/>
                <a:cs typeface="Times New Roman" panose="02020603050405020304" pitchFamily="18" charset="0"/>
              </a:rPr>
              <a:t>TF-IDF is a numerical statistic used in natural language processing and information retrieval to evaluate the importance of a word in a document relative to a collection of documents (corpus). It's a way to represent text data as numerical vectors, which are then used in machine learning algorithms. TF-IDF takes into account both the local and global importance of words in a document.</a:t>
            </a:r>
          </a:p>
          <a:p>
            <a:pPr algn="l"/>
            <a:r>
              <a:rPr lang="en-US" sz="1400" dirty="0">
                <a:solidFill>
                  <a:schemeClr val="tx2"/>
                </a:solidFill>
                <a:latin typeface="+mj-lt"/>
                <a:ea typeface="Calibri" panose="020F0502020204030204" pitchFamily="34" charset="0"/>
                <a:cs typeface="Times New Roman" panose="02020603050405020304" pitchFamily="18" charset="0"/>
              </a:rPr>
              <a:t>TF-IDF vectorization represents each document as a vector of TF-IDF scores for each term in the vocabulary. The resulting vectors can be used as input for machine learning models.</a:t>
            </a:r>
          </a:p>
          <a:p>
            <a:endParaRPr lang="en-IN" dirty="0"/>
          </a:p>
        </p:txBody>
      </p:sp>
      <p:pic>
        <p:nvPicPr>
          <p:cNvPr id="6" name="Content Placeholder 5">
            <a:extLst>
              <a:ext uri="{FF2B5EF4-FFF2-40B4-BE49-F238E27FC236}">
                <a16:creationId xmlns:a16="http://schemas.microsoft.com/office/drawing/2014/main" id="{88173118-59A1-A4D9-8452-8C8CE5253C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603500"/>
            <a:ext cx="5496857" cy="3280832"/>
          </a:xfrm>
        </p:spPr>
      </p:pic>
    </p:spTree>
    <p:extLst>
      <p:ext uri="{BB962C8B-B14F-4D97-AF65-F5344CB8AC3E}">
        <p14:creationId xmlns:p14="http://schemas.microsoft.com/office/powerpoint/2010/main" val="628106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B539A5-E8FD-E8B6-BE8C-867EC60C2195}"/>
              </a:ext>
            </a:extLst>
          </p:cNvPr>
          <p:cNvSpPr>
            <a:spLocks noGrp="1"/>
          </p:cNvSpPr>
          <p:nvPr>
            <p:ph type="title"/>
          </p:nvPr>
        </p:nvSpPr>
        <p:spPr/>
        <p:txBody>
          <a:bodyPr/>
          <a:lstStyle/>
          <a:p>
            <a:r>
              <a:rPr lang="en-IN" dirty="0"/>
              <a:t>Machine Learning Models</a:t>
            </a:r>
          </a:p>
        </p:txBody>
      </p:sp>
      <p:sp>
        <p:nvSpPr>
          <p:cNvPr id="6" name="Content Placeholder 5">
            <a:extLst>
              <a:ext uri="{FF2B5EF4-FFF2-40B4-BE49-F238E27FC236}">
                <a16:creationId xmlns:a16="http://schemas.microsoft.com/office/drawing/2014/main" id="{8CB922EB-5CDB-7D3A-9DA4-B9C0541C3D49}"/>
              </a:ext>
            </a:extLst>
          </p:cNvPr>
          <p:cNvSpPr>
            <a:spLocks noGrp="1"/>
          </p:cNvSpPr>
          <p:nvPr>
            <p:ph idx="1"/>
          </p:nvPr>
        </p:nvSpPr>
        <p:spPr>
          <a:xfrm>
            <a:off x="484094" y="2603499"/>
            <a:ext cx="11214847" cy="3815229"/>
          </a:xfrm>
        </p:spPr>
        <p:txBody>
          <a:bodyPr>
            <a:normAutofit fontScale="25000" lnSpcReduction="20000"/>
          </a:bodyPr>
          <a:lstStyle/>
          <a:p>
            <a:r>
              <a:rPr lang="en-IN" sz="5600" dirty="0">
                <a:solidFill>
                  <a:schemeClr val="tx2"/>
                </a:solidFill>
                <a:latin typeface="+mj-lt"/>
                <a:ea typeface="Calibri" panose="020F0502020204030204" pitchFamily="34" charset="0"/>
                <a:cs typeface="Times New Roman" panose="02020603050405020304" pitchFamily="18" charset="0"/>
              </a:rPr>
              <a:t>For our model building, we have used the following classification models:</a:t>
            </a:r>
          </a:p>
          <a:p>
            <a:pPr marL="0" indent="0">
              <a:buNone/>
            </a:pPr>
            <a:endParaRPr lang="en-IN" sz="5600" dirty="0">
              <a:solidFill>
                <a:schemeClr val="tx2"/>
              </a:solidFill>
              <a:latin typeface="+mj-lt"/>
              <a:ea typeface="Calibri" panose="020F0502020204030204" pitchFamily="34" charset="0"/>
              <a:cs typeface="Times New Roman" panose="02020603050405020304" pitchFamily="18" charset="0"/>
            </a:endParaRP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Logistic Regression: </a:t>
            </a:r>
            <a:r>
              <a:rPr lang="en-US" sz="5600" dirty="0">
                <a:solidFill>
                  <a:schemeClr val="tx2"/>
                </a:solidFill>
                <a:latin typeface="+mj-lt"/>
                <a:ea typeface="Calibri" panose="020F0502020204030204" pitchFamily="34" charset="0"/>
                <a:cs typeface="Times New Roman" panose="02020603050405020304" pitchFamily="18" charset="0"/>
              </a:rPr>
              <a:t>Linear model used for binary or multiclass classification by estimating probabilities via a logistic function.</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Naive Bayes:</a:t>
            </a:r>
            <a:r>
              <a:rPr lang="en-US" sz="5600" dirty="0">
                <a:solidFill>
                  <a:srgbClr val="D1D5DB"/>
                </a:solidFill>
                <a:latin typeface="Söhne"/>
              </a:rPr>
              <a:t> </a:t>
            </a:r>
            <a:r>
              <a:rPr lang="en-US" sz="5600" dirty="0">
                <a:solidFill>
                  <a:schemeClr val="tx2"/>
                </a:solidFill>
                <a:latin typeface="+mj-lt"/>
                <a:ea typeface="Calibri" panose="020F0502020204030204" pitchFamily="34" charset="0"/>
                <a:cs typeface="Times New Roman" panose="02020603050405020304" pitchFamily="18" charset="0"/>
              </a:rPr>
              <a:t>Probabilistic classifier based on Bayes' theorem, assuming independence between features.</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K-Nearest Neighbors (KNN):</a:t>
            </a:r>
            <a:r>
              <a:rPr lang="en-US" sz="5600" dirty="0">
                <a:solidFill>
                  <a:srgbClr val="D1D5DB"/>
                </a:solidFill>
                <a:latin typeface="Söhne"/>
              </a:rPr>
              <a:t> </a:t>
            </a:r>
            <a:r>
              <a:rPr lang="en-US" sz="5600" dirty="0">
                <a:solidFill>
                  <a:schemeClr val="tx2"/>
                </a:solidFill>
                <a:latin typeface="+mj-lt"/>
                <a:ea typeface="Calibri" panose="020F0502020204030204" pitchFamily="34" charset="0"/>
                <a:cs typeface="Times New Roman" panose="02020603050405020304" pitchFamily="18" charset="0"/>
              </a:rPr>
              <a:t>Instance-based learning where a data point is classified by the majority class of its k-nearest neighbors.</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Decision Trees: </a:t>
            </a:r>
            <a:r>
              <a:rPr lang="en-US" sz="5600" dirty="0">
                <a:solidFill>
                  <a:schemeClr val="tx2"/>
                </a:solidFill>
                <a:latin typeface="+mj-lt"/>
                <a:ea typeface="Calibri" panose="020F0502020204030204" pitchFamily="34" charset="0"/>
                <a:cs typeface="Times New Roman" panose="02020603050405020304" pitchFamily="18" charset="0"/>
              </a:rPr>
              <a:t>Tree-like model where each internal node represents a decision based on features, leading to a final decision at the leaves.</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Random Forest:</a:t>
            </a:r>
            <a:r>
              <a:rPr lang="en-US" sz="5600" b="1" i="0" dirty="0">
                <a:solidFill>
                  <a:srgbClr val="D1D5DB"/>
                </a:solidFill>
                <a:effectLst/>
                <a:latin typeface="Söhne"/>
              </a:rPr>
              <a:t> </a:t>
            </a:r>
            <a:r>
              <a:rPr lang="en-US" sz="5600" dirty="0">
                <a:solidFill>
                  <a:schemeClr val="tx2"/>
                </a:solidFill>
                <a:latin typeface="+mj-lt"/>
                <a:ea typeface="Calibri" panose="020F0502020204030204" pitchFamily="34" charset="0"/>
                <a:cs typeface="Times New Roman" panose="02020603050405020304" pitchFamily="18" charset="0"/>
              </a:rPr>
              <a:t>Ensemble of decision trees, combining predictions to improve accuracy and reduce overfitting.</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Support Vector Machines (SVM): </a:t>
            </a:r>
            <a:r>
              <a:rPr lang="en-US" sz="5600" dirty="0">
                <a:solidFill>
                  <a:schemeClr val="tx2"/>
                </a:solidFill>
                <a:latin typeface="+mj-lt"/>
                <a:ea typeface="Calibri" panose="020F0502020204030204" pitchFamily="34" charset="0"/>
                <a:cs typeface="Times New Roman" panose="02020603050405020304" pitchFamily="18" charset="0"/>
              </a:rPr>
              <a:t>Constructs a hyperplane to maximize the margin between classes, suitable for both linear and non-linear classification (using different kernels).</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AdaBoost:</a:t>
            </a:r>
            <a:r>
              <a:rPr lang="en-US" sz="5600" dirty="0">
                <a:solidFill>
                  <a:srgbClr val="D1D5DB"/>
                </a:solidFill>
                <a:latin typeface="Söhne"/>
              </a:rPr>
              <a:t> </a:t>
            </a:r>
            <a:r>
              <a:rPr lang="en-US" sz="5600" dirty="0">
                <a:solidFill>
                  <a:schemeClr val="tx2"/>
                </a:solidFill>
                <a:latin typeface="+mj-lt"/>
                <a:ea typeface="Calibri" panose="020F0502020204030204" pitchFamily="34" charset="0"/>
                <a:cs typeface="Times New Roman" panose="02020603050405020304" pitchFamily="18" charset="0"/>
              </a:rPr>
              <a:t>Boosting algorithm that combines weak learners to create a strong learner by assigning weights to misclassified instances.</a:t>
            </a:r>
          </a:p>
          <a:p>
            <a:pPr algn="l">
              <a:buFont typeface="Wingdings" panose="05000000000000000000" pitchFamily="2" charset="2"/>
              <a:buChar char="Ø"/>
            </a:pPr>
            <a:r>
              <a:rPr lang="en-US" sz="5600" b="1" dirty="0">
                <a:solidFill>
                  <a:schemeClr val="tx2"/>
                </a:solidFill>
                <a:latin typeface="+mj-lt"/>
                <a:ea typeface="Calibri" panose="020F0502020204030204" pitchFamily="34" charset="0"/>
                <a:cs typeface="Times New Roman" panose="02020603050405020304" pitchFamily="18" charset="0"/>
              </a:rPr>
              <a:t>Gradient Boosting:</a:t>
            </a:r>
            <a:r>
              <a:rPr lang="en-US" sz="5600" dirty="0">
                <a:solidFill>
                  <a:srgbClr val="D1D5DB"/>
                </a:solidFill>
                <a:latin typeface="Söhne"/>
              </a:rPr>
              <a:t> </a:t>
            </a:r>
            <a:r>
              <a:rPr lang="en-US" sz="5600" dirty="0">
                <a:solidFill>
                  <a:schemeClr val="tx2"/>
                </a:solidFill>
                <a:latin typeface="+mj-lt"/>
                <a:ea typeface="Calibri" panose="020F0502020204030204" pitchFamily="34" charset="0"/>
                <a:cs typeface="Times New Roman" panose="02020603050405020304" pitchFamily="18" charset="0"/>
              </a:rPr>
              <a:t>Ensemble method building a series of weak learners sequentially, each correcting the errors of the previous one.</a:t>
            </a:r>
          </a:p>
          <a:p>
            <a:pPr marL="0" indent="0">
              <a:buNone/>
            </a:pPr>
            <a:br>
              <a:rPr lang="en-US" sz="4000" dirty="0">
                <a:solidFill>
                  <a:schemeClr val="tx2"/>
                </a:solidFill>
                <a:latin typeface="+mj-lt"/>
                <a:ea typeface="Calibri" panose="020F0502020204030204" pitchFamily="34" charset="0"/>
                <a:cs typeface="Times New Roman" panose="02020603050405020304" pitchFamily="18" charset="0"/>
              </a:rPr>
            </a:br>
            <a:endParaRPr lang="en-US" sz="4000" dirty="0">
              <a:solidFill>
                <a:schemeClr val="tx2"/>
              </a:solidFill>
              <a:latin typeface="+mj-lt"/>
              <a:ea typeface="Calibri" panose="020F0502020204030204" pitchFamily="34" charset="0"/>
              <a:cs typeface="Times New Roman" panose="02020603050405020304" pitchFamily="18" charset="0"/>
            </a:endParaRPr>
          </a:p>
          <a:p>
            <a:pPr algn="l">
              <a:buFont typeface="Wingdings" panose="05000000000000000000" pitchFamily="2" charset="2"/>
              <a:buChar char="Ø"/>
            </a:pPr>
            <a:endParaRPr lang="en-US" b="0" i="0" dirty="0">
              <a:solidFill>
                <a:srgbClr val="D1D5DB"/>
              </a:solidFill>
              <a:effectLst/>
              <a:latin typeface="Söhne"/>
            </a:endParaRPr>
          </a:p>
          <a:p>
            <a:pPr marL="0" indent="0" algn="l">
              <a:buNone/>
            </a:pPr>
            <a:endParaRPr lang="en-US" b="0" i="0" dirty="0">
              <a:solidFill>
                <a:srgbClr val="D1D5DB"/>
              </a:solidFill>
              <a:effectLst/>
              <a:latin typeface="Söhne"/>
            </a:endParaRPr>
          </a:p>
          <a:p>
            <a:pPr algn="l">
              <a:buFont typeface="Wingdings" panose="05000000000000000000" pitchFamily="2" charset="2"/>
              <a:buChar char="Ø"/>
            </a:pPr>
            <a:endParaRPr lang="en-US" b="0" i="0" dirty="0">
              <a:solidFill>
                <a:srgbClr val="D1D5DB"/>
              </a:solidFill>
              <a:effectLst/>
              <a:latin typeface="Söhne"/>
            </a:endParaRPr>
          </a:p>
          <a:p>
            <a:pPr algn="l">
              <a:buFont typeface="Wingdings" panose="05000000000000000000" pitchFamily="2" charset="2"/>
              <a:buChar char="Ø"/>
            </a:pPr>
            <a:endParaRPr lang="en-US" b="0" i="0" dirty="0">
              <a:solidFill>
                <a:srgbClr val="D1D5DB"/>
              </a:solidFill>
              <a:effectLst/>
              <a:latin typeface="Söhne"/>
            </a:endParaRPr>
          </a:p>
          <a:p>
            <a:pPr algn="l"/>
            <a:endParaRPr lang="en-US" b="0" i="0" dirty="0">
              <a:solidFill>
                <a:srgbClr val="D1D5DB"/>
              </a:solidFill>
              <a:effectLst/>
              <a:latin typeface="Söhne"/>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78690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4DCA1-81C4-197D-6DB6-A9C8E464E2E0}"/>
              </a:ext>
            </a:extLst>
          </p:cNvPr>
          <p:cNvSpPr txBox="1"/>
          <p:nvPr/>
        </p:nvSpPr>
        <p:spPr>
          <a:xfrm>
            <a:off x="4249982" y="689120"/>
            <a:ext cx="3692036" cy="646331"/>
          </a:xfrm>
          <a:prstGeom prst="rect">
            <a:avLst/>
          </a:prstGeom>
          <a:noFill/>
        </p:spPr>
        <p:txBody>
          <a:bodyPr wrap="none" rtlCol="0">
            <a:spAutoFit/>
          </a:bodyPr>
          <a:lstStyle/>
          <a:p>
            <a:r>
              <a:rPr lang="en-US" sz="3600" b="1" cap="all" dirty="0">
                <a:solidFill>
                  <a:schemeClr val="accent1"/>
                </a:solidFill>
                <a:latin typeface="+mj-lt"/>
                <a:ea typeface="+mj-ea"/>
                <a:cs typeface="+mj-cs"/>
              </a:rPr>
              <a:t>P333 – Group 5</a:t>
            </a:r>
            <a:endParaRPr lang="en-IN" sz="3600" dirty="0"/>
          </a:p>
        </p:txBody>
      </p:sp>
      <p:sp>
        <p:nvSpPr>
          <p:cNvPr id="3" name="TextBox 2">
            <a:extLst>
              <a:ext uri="{FF2B5EF4-FFF2-40B4-BE49-F238E27FC236}">
                <a16:creationId xmlns:a16="http://schemas.microsoft.com/office/drawing/2014/main" id="{45A33955-CDB4-B454-4AAF-AB71CBC5F058}"/>
              </a:ext>
            </a:extLst>
          </p:cNvPr>
          <p:cNvSpPr txBox="1"/>
          <p:nvPr/>
        </p:nvSpPr>
        <p:spPr>
          <a:xfrm>
            <a:off x="3972662" y="1878842"/>
            <a:ext cx="4246675" cy="738664"/>
          </a:xfrm>
          <a:prstGeom prst="rect">
            <a:avLst/>
          </a:prstGeom>
          <a:noFill/>
        </p:spPr>
        <p:txBody>
          <a:bodyPr wrap="none" rtlCol="0">
            <a:spAutoFit/>
          </a:bodyPr>
          <a:lstStyle/>
          <a:p>
            <a:r>
              <a:rPr lang="en-US" sz="2400" b="1" cap="all" dirty="0">
                <a:solidFill>
                  <a:schemeClr val="accent1"/>
                </a:solidFill>
                <a:latin typeface="+mj-lt"/>
                <a:ea typeface="+mj-ea"/>
                <a:cs typeface="+mj-cs"/>
              </a:rPr>
              <a:t>Mentor: Priyanka Bindal</a:t>
            </a:r>
            <a:endParaRPr lang="en-IN" sz="2400" b="1" cap="all" dirty="0">
              <a:solidFill>
                <a:schemeClr val="accent1"/>
              </a:solidFill>
              <a:latin typeface="+mj-lt"/>
              <a:ea typeface="+mj-ea"/>
              <a:cs typeface="+mj-cs"/>
            </a:endParaRPr>
          </a:p>
          <a:p>
            <a:endParaRPr lang="en-IN" dirty="0"/>
          </a:p>
        </p:txBody>
      </p:sp>
      <p:sp>
        <p:nvSpPr>
          <p:cNvPr id="4" name="TextBox 3">
            <a:extLst>
              <a:ext uri="{FF2B5EF4-FFF2-40B4-BE49-F238E27FC236}">
                <a16:creationId xmlns:a16="http://schemas.microsoft.com/office/drawing/2014/main" id="{0C0F7FCB-C871-3600-3791-6D0DB9898461}"/>
              </a:ext>
            </a:extLst>
          </p:cNvPr>
          <p:cNvSpPr txBox="1"/>
          <p:nvPr/>
        </p:nvSpPr>
        <p:spPr>
          <a:xfrm>
            <a:off x="4908815" y="2960842"/>
            <a:ext cx="2374368" cy="400110"/>
          </a:xfrm>
          <a:prstGeom prst="rect">
            <a:avLst/>
          </a:prstGeom>
          <a:noFill/>
        </p:spPr>
        <p:txBody>
          <a:bodyPr wrap="none" rtlCol="0">
            <a:spAutoFit/>
          </a:bodyPr>
          <a:lstStyle/>
          <a:p>
            <a:r>
              <a:rPr lang="en-US" sz="2000" b="1" cap="all" dirty="0">
                <a:solidFill>
                  <a:schemeClr val="accent1"/>
                </a:solidFill>
                <a:latin typeface="+mj-lt"/>
                <a:ea typeface="+mj-ea"/>
                <a:cs typeface="+mj-cs"/>
              </a:rPr>
              <a:t>Group Members:</a:t>
            </a:r>
            <a:endParaRPr lang="en-IN" sz="2000" dirty="0"/>
          </a:p>
        </p:txBody>
      </p:sp>
      <p:sp>
        <p:nvSpPr>
          <p:cNvPr id="6" name="TextBox 5">
            <a:extLst>
              <a:ext uri="{FF2B5EF4-FFF2-40B4-BE49-F238E27FC236}">
                <a16:creationId xmlns:a16="http://schemas.microsoft.com/office/drawing/2014/main" id="{CD46A881-F807-5AB9-2B5D-C873E9EE46E8}"/>
              </a:ext>
            </a:extLst>
          </p:cNvPr>
          <p:cNvSpPr txBox="1"/>
          <p:nvPr/>
        </p:nvSpPr>
        <p:spPr>
          <a:xfrm>
            <a:off x="4991464" y="3012141"/>
            <a:ext cx="349839" cy="646331"/>
          </a:xfrm>
          <a:prstGeom prst="rect">
            <a:avLst/>
          </a:prstGeom>
          <a:noFill/>
        </p:spPr>
        <p:txBody>
          <a:bodyPr wrap="none" rtlCol="0">
            <a:spAutoFit/>
          </a:bodyPr>
          <a:lstStyle/>
          <a:p>
            <a:pPr algn="ctr"/>
            <a:endParaRPr lang="en-IN" sz="1800" b="1" cap="all" dirty="0">
              <a:solidFill>
                <a:schemeClr val="accent1"/>
              </a:solidFill>
              <a:latin typeface="+mj-lt"/>
              <a:ea typeface="+mj-ea"/>
              <a:cs typeface="+mj-cs"/>
            </a:endParaRPr>
          </a:p>
          <a:p>
            <a:endParaRPr lang="en-IN" dirty="0"/>
          </a:p>
        </p:txBody>
      </p:sp>
      <p:sp>
        <p:nvSpPr>
          <p:cNvPr id="7" name="TextBox 6">
            <a:extLst>
              <a:ext uri="{FF2B5EF4-FFF2-40B4-BE49-F238E27FC236}">
                <a16:creationId xmlns:a16="http://schemas.microsoft.com/office/drawing/2014/main" id="{92031A7F-35A4-6D8A-E64A-4399AB5B5638}"/>
              </a:ext>
            </a:extLst>
          </p:cNvPr>
          <p:cNvSpPr txBox="1"/>
          <p:nvPr/>
        </p:nvSpPr>
        <p:spPr>
          <a:xfrm>
            <a:off x="4285248" y="3429000"/>
            <a:ext cx="3621504" cy="1631216"/>
          </a:xfrm>
          <a:prstGeom prst="rect">
            <a:avLst/>
          </a:prstGeom>
          <a:noFill/>
        </p:spPr>
        <p:txBody>
          <a:bodyPr wrap="none" rtlCol="0">
            <a:spAutoFit/>
          </a:bodyPr>
          <a:lstStyle/>
          <a:p>
            <a:pPr algn="ctr"/>
            <a:r>
              <a:rPr lang="en-US" sz="2000" b="1" cap="all" dirty="0">
                <a:solidFill>
                  <a:schemeClr val="accent1"/>
                </a:solidFill>
                <a:latin typeface="+mj-lt"/>
                <a:ea typeface="+mj-ea"/>
                <a:cs typeface="+mj-cs"/>
              </a:rPr>
              <a:t>Jasmeet kaur</a:t>
            </a:r>
          </a:p>
          <a:p>
            <a:pPr algn="ctr"/>
            <a:r>
              <a:rPr lang="en-US" sz="2000" b="1" cap="all" dirty="0">
                <a:solidFill>
                  <a:schemeClr val="accent1"/>
                </a:solidFill>
                <a:latin typeface="+mj-lt"/>
                <a:ea typeface="+mj-ea"/>
                <a:cs typeface="+mj-cs"/>
              </a:rPr>
              <a:t>Khushi katre</a:t>
            </a:r>
          </a:p>
          <a:p>
            <a:pPr algn="ctr"/>
            <a:r>
              <a:rPr lang="en-US" sz="2000" b="1" cap="all" dirty="0">
                <a:solidFill>
                  <a:schemeClr val="accent1"/>
                </a:solidFill>
                <a:latin typeface="+mj-lt"/>
                <a:ea typeface="+mj-ea"/>
                <a:cs typeface="+mj-cs"/>
              </a:rPr>
              <a:t>Chetan salian</a:t>
            </a:r>
          </a:p>
          <a:p>
            <a:pPr algn="ctr"/>
            <a:r>
              <a:rPr lang="en-US" sz="2000" b="1" cap="all" dirty="0">
                <a:solidFill>
                  <a:schemeClr val="accent1"/>
                </a:solidFill>
                <a:latin typeface="+mj-lt"/>
                <a:ea typeface="+mj-ea"/>
                <a:cs typeface="+mj-cs"/>
              </a:rPr>
              <a:t>Jobin johnson</a:t>
            </a:r>
          </a:p>
          <a:p>
            <a:pPr algn="ctr"/>
            <a:r>
              <a:rPr lang="en-US" sz="2000" b="1" cap="all" dirty="0">
                <a:solidFill>
                  <a:schemeClr val="accent1"/>
                </a:solidFill>
                <a:latin typeface="+mj-lt"/>
                <a:ea typeface="+mj-ea"/>
                <a:cs typeface="+mj-cs"/>
              </a:rPr>
              <a:t>Mohammad abdul gouse</a:t>
            </a:r>
          </a:p>
        </p:txBody>
      </p:sp>
    </p:spTree>
    <p:extLst>
      <p:ext uri="{BB962C8B-B14F-4D97-AF65-F5344CB8AC3E}">
        <p14:creationId xmlns:p14="http://schemas.microsoft.com/office/powerpoint/2010/main" val="4260698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EFAA6-E3FE-3E7A-82A4-46BD7DAC012F}"/>
              </a:ext>
            </a:extLst>
          </p:cNvPr>
          <p:cNvSpPr>
            <a:spLocks noGrp="1"/>
          </p:cNvSpPr>
          <p:nvPr>
            <p:ph type="title"/>
          </p:nvPr>
        </p:nvSpPr>
        <p:spPr/>
        <p:txBody>
          <a:bodyPr/>
          <a:lstStyle/>
          <a:p>
            <a:r>
              <a:rPr lang="en-IN" dirty="0"/>
              <a:t>Model Evaluation</a:t>
            </a:r>
          </a:p>
        </p:txBody>
      </p:sp>
      <p:pic>
        <p:nvPicPr>
          <p:cNvPr id="8" name="Content Placeholder 7">
            <a:extLst>
              <a:ext uri="{FF2B5EF4-FFF2-40B4-BE49-F238E27FC236}">
                <a16:creationId xmlns:a16="http://schemas.microsoft.com/office/drawing/2014/main" id="{492F08B3-9CB8-6F29-1961-1618DA61352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6871" y="2603500"/>
            <a:ext cx="8005949" cy="3416300"/>
          </a:xfrm>
        </p:spPr>
      </p:pic>
      <p:pic>
        <p:nvPicPr>
          <p:cNvPr id="10" name="Content Placeholder 9">
            <a:extLst>
              <a:ext uri="{FF2B5EF4-FFF2-40B4-BE49-F238E27FC236}">
                <a16:creationId xmlns:a16="http://schemas.microsoft.com/office/drawing/2014/main" id="{9C221EDE-F894-EC10-DE5B-50B1AC648CB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292821" y="2603500"/>
            <a:ext cx="3430587" cy="3280832"/>
          </a:xfrm>
        </p:spPr>
      </p:pic>
      <p:sp>
        <p:nvSpPr>
          <p:cNvPr id="2" name="TextBox 1">
            <a:extLst>
              <a:ext uri="{FF2B5EF4-FFF2-40B4-BE49-F238E27FC236}">
                <a16:creationId xmlns:a16="http://schemas.microsoft.com/office/drawing/2014/main" id="{3984A6F6-08FB-3AAE-CAFC-2C422885953D}"/>
              </a:ext>
            </a:extLst>
          </p:cNvPr>
          <p:cNvSpPr txBox="1"/>
          <p:nvPr/>
        </p:nvSpPr>
        <p:spPr>
          <a:xfrm>
            <a:off x="566769" y="6019800"/>
            <a:ext cx="11397672" cy="738664"/>
          </a:xfrm>
          <a:prstGeom prst="rect">
            <a:avLst/>
          </a:prstGeom>
          <a:noFill/>
        </p:spPr>
        <p:txBody>
          <a:bodyPr wrap="none" rtlCol="0">
            <a:spAutoFit/>
          </a:bodyPr>
          <a:lstStyle/>
          <a:p>
            <a:r>
              <a:rPr lang="en-US" sz="1400" dirty="0"/>
              <a:t>SVM and Decision Tree provided good results with kernel = ‘Linear’ and criterion = ‘gini’ respectively but showed diminished</a:t>
            </a:r>
          </a:p>
          <a:p>
            <a:r>
              <a:rPr lang="en-US" sz="1400" dirty="0"/>
              <a:t>results  with rbf kernel and criterion = entropy while Random Forest model showed good results even with the base model without </a:t>
            </a:r>
          </a:p>
          <a:p>
            <a:r>
              <a:rPr lang="en-US" sz="1400" dirty="0"/>
              <a:t>hyperparameter tuning. Hence, we decided to choose Random Forest as our final model.</a:t>
            </a:r>
            <a:endParaRPr lang="en-IN" sz="1400" dirty="0"/>
          </a:p>
        </p:txBody>
      </p:sp>
    </p:spTree>
    <p:extLst>
      <p:ext uri="{BB962C8B-B14F-4D97-AF65-F5344CB8AC3E}">
        <p14:creationId xmlns:p14="http://schemas.microsoft.com/office/powerpoint/2010/main" val="4162044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4249-E028-429A-F1E7-6467DC5B7DD8}"/>
              </a:ext>
            </a:extLst>
          </p:cNvPr>
          <p:cNvSpPr>
            <a:spLocks noGrp="1"/>
          </p:cNvSpPr>
          <p:nvPr>
            <p:ph type="title"/>
          </p:nvPr>
        </p:nvSpPr>
        <p:spPr/>
        <p:txBody>
          <a:bodyPr/>
          <a:lstStyle/>
          <a:p>
            <a:r>
              <a:rPr lang="en-US" dirty="0"/>
              <a:t>Deployment</a:t>
            </a:r>
            <a:endParaRPr lang="en-IN" dirty="0"/>
          </a:p>
        </p:txBody>
      </p:sp>
      <p:pic>
        <p:nvPicPr>
          <p:cNvPr id="9" name="Content Placeholder 8">
            <a:extLst>
              <a:ext uri="{FF2B5EF4-FFF2-40B4-BE49-F238E27FC236}">
                <a16:creationId xmlns:a16="http://schemas.microsoft.com/office/drawing/2014/main" id="{17CF04F3-B2D8-F643-8DE2-4D1FC68919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129" y="2303929"/>
            <a:ext cx="11214847" cy="4410635"/>
          </a:xfrm>
        </p:spPr>
      </p:pic>
    </p:spTree>
    <p:extLst>
      <p:ext uri="{BB962C8B-B14F-4D97-AF65-F5344CB8AC3E}">
        <p14:creationId xmlns:p14="http://schemas.microsoft.com/office/powerpoint/2010/main" val="1136305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0535-6ADA-4847-5D33-C5AB1C0510A0}"/>
              </a:ext>
            </a:extLst>
          </p:cNvPr>
          <p:cNvSpPr>
            <a:spLocks noGrp="1"/>
          </p:cNvSpPr>
          <p:nvPr>
            <p:ph type="title"/>
          </p:nvPr>
        </p:nvSpPr>
        <p:spPr/>
        <p:txBody>
          <a:bodyPr/>
          <a:lstStyle/>
          <a:p>
            <a:r>
              <a:rPr lang="en-US" dirty="0"/>
              <a:t>Deployment</a:t>
            </a:r>
            <a:endParaRPr lang="en-IN" dirty="0"/>
          </a:p>
        </p:txBody>
      </p:sp>
      <p:sp>
        <p:nvSpPr>
          <p:cNvPr id="3" name="Content Placeholder 2">
            <a:extLst>
              <a:ext uri="{FF2B5EF4-FFF2-40B4-BE49-F238E27FC236}">
                <a16:creationId xmlns:a16="http://schemas.microsoft.com/office/drawing/2014/main" id="{8D273419-F8DD-7DED-28AB-CA04094FCC20}"/>
              </a:ext>
            </a:extLst>
          </p:cNvPr>
          <p:cNvSpPr>
            <a:spLocks noGrp="1"/>
          </p:cNvSpPr>
          <p:nvPr>
            <p:ph idx="1"/>
          </p:nvPr>
        </p:nvSpPr>
        <p:spPr/>
        <p:txBody>
          <a:bodyPr>
            <a:noAutofit/>
          </a:bodyPr>
          <a:lstStyle/>
          <a:p>
            <a:r>
              <a:rPr lang="en-US" sz="1400" dirty="0">
                <a:solidFill>
                  <a:schemeClr val="tx2"/>
                </a:solidFill>
                <a:latin typeface="+mj-lt"/>
                <a:ea typeface="Calibri" panose="020F0502020204030204" pitchFamily="34" charset="0"/>
                <a:cs typeface="Times New Roman" panose="02020603050405020304" pitchFamily="18" charset="0"/>
              </a:rPr>
              <a:t>The app prompts the user to enter the path to the folder containing resumes in the section ‘Enter path to the folder containing resumes: ‘.</a:t>
            </a:r>
          </a:p>
          <a:p>
            <a:r>
              <a:rPr lang="en-US" sz="1400" dirty="0">
                <a:solidFill>
                  <a:schemeClr val="tx2"/>
                </a:solidFill>
                <a:latin typeface="+mj-lt"/>
                <a:ea typeface="Calibri" panose="020F0502020204030204" pitchFamily="34" charset="0"/>
                <a:cs typeface="Times New Roman" panose="02020603050405020304" pitchFamily="18" charset="0"/>
              </a:rPr>
              <a:t>Once this is done, the user gets a list of all files (resumes) in the specified folder. Users can select multiple resumes from a dropdown list generated. </a:t>
            </a:r>
          </a:p>
          <a:p>
            <a:r>
              <a:rPr lang="en-US" sz="1400" dirty="0">
                <a:solidFill>
                  <a:schemeClr val="tx2"/>
                </a:solidFill>
                <a:latin typeface="+mj-lt"/>
                <a:ea typeface="Calibri" panose="020F0502020204030204" pitchFamily="34" charset="0"/>
                <a:cs typeface="Times New Roman" panose="02020603050405020304" pitchFamily="18" charset="0"/>
              </a:rPr>
              <a:t>The dropdown displays the entire file path, but the user only needs to select the resumes they want to analyze.</a:t>
            </a:r>
          </a:p>
          <a:p>
            <a:r>
              <a:rPr lang="en-US" sz="1400" dirty="0">
                <a:solidFill>
                  <a:schemeClr val="tx2"/>
                </a:solidFill>
                <a:latin typeface="+mj-lt"/>
                <a:ea typeface="Calibri" panose="020F0502020204030204" pitchFamily="34" charset="0"/>
                <a:cs typeface="Times New Roman" panose="02020603050405020304" pitchFamily="18" charset="0"/>
              </a:rPr>
              <a:t>For each selected resume, the app displays a sub-header with the resume's name and the preview of the content present in the resume.</a:t>
            </a:r>
          </a:p>
          <a:p>
            <a:r>
              <a:rPr lang="en-US" sz="1400" dirty="0">
                <a:solidFill>
                  <a:schemeClr val="tx2"/>
                </a:solidFill>
                <a:latin typeface="+mj-lt"/>
                <a:ea typeface="Calibri" panose="020F0502020204030204" pitchFamily="34" charset="0"/>
                <a:cs typeface="Times New Roman" panose="02020603050405020304" pitchFamily="18" charset="0"/>
              </a:rPr>
              <a:t>The pre-trained machine learning model predicts the category of the resume.</a:t>
            </a:r>
          </a:p>
          <a:p>
            <a:r>
              <a:rPr lang="en-IN" sz="1400" dirty="0">
                <a:solidFill>
                  <a:schemeClr val="tx2"/>
                </a:solidFill>
                <a:latin typeface="+mj-lt"/>
                <a:ea typeface="Calibri" panose="020F0502020204030204" pitchFamily="34" charset="0"/>
                <a:cs typeface="Times New Roman" panose="02020603050405020304" pitchFamily="18" charset="0"/>
              </a:rPr>
              <a:t>Using this app, the user can also compare two different resumes of the same category.</a:t>
            </a:r>
          </a:p>
          <a:p>
            <a:r>
              <a:rPr lang="en-IN" sz="1400" dirty="0">
                <a:solidFill>
                  <a:schemeClr val="tx2"/>
                </a:solidFill>
                <a:latin typeface="+mj-lt"/>
                <a:ea typeface="Calibri" panose="020F0502020204030204" pitchFamily="34" charset="0"/>
                <a:cs typeface="Times New Roman" panose="02020603050405020304" pitchFamily="18" charset="0"/>
              </a:rPr>
              <a:t>Final output: </a:t>
            </a:r>
            <a:r>
              <a:rPr lang="en-US" sz="1400" dirty="0">
                <a:solidFill>
                  <a:schemeClr val="tx2"/>
                </a:solidFill>
                <a:latin typeface="+mj-lt"/>
                <a:ea typeface="Calibri" panose="020F0502020204030204" pitchFamily="34" charset="0"/>
                <a:cs typeface="Times New Roman" panose="02020603050405020304" pitchFamily="18" charset="0"/>
              </a:rPr>
              <a:t>The user gets a user-friendly interface where they can input a folder path, select resumes, and see the preview along with the predicted category for each selected resume.</a:t>
            </a:r>
            <a:endParaRPr lang="en-IN" sz="1400" dirty="0">
              <a:solidFill>
                <a:schemeClr val="tx2"/>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125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4DCC03-ED3C-D4E7-2807-4CC180DE2F94}"/>
              </a:ext>
            </a:extLst>
          </p:cNvPr>
          <p:cNvSpPr>
            <a:spLocks noGrp="1"/>
          </p:cNvSpPr>
          <p:nvPr>
            <p:ph type="title"/>
          </p:nvPr>
        </p:nvSpPr>
        <p:spPr/>
        <p:txBody>
          <a:bodyPr/>
          <a:lstStyle/>
          <a:p>
            <a:r>
              <a:rPr lang="en-US" dirty="0"/>
              <a:t>Challenges Faced</a:t>
            </a:r>
            <a:endParaRPr lang="en-IN" dirty="0"/>
          </a:p>
        </p:txBody>
      </p:sp>
      <p:sp>
        <p:nvSpPr>
          <p:cNvPr id="6" name="Content Placeholder 5">
            <a:extLst>
              <a:ext uri="{FF2B5EF4-FFF2-40B4-BE49-F238E27FC236}">
                <a16:creationId xmlns:a16="http://schemas.microsoft.com/office/drawing/2014/main" id="{C174DD22-8A28-3A96-18E3-8F7A95269D7F}"/>
              </a:ext>
            </a:extLst>
          </p:cNvPr>
          <p:cNvSpPr>
            <a:spLocks noGrp="1"/>
          </p:cNvSpPr>
          <p:nvPr>
            <p:ph idx="1"/>
          </p:nvPr>
        </p:nvSpPr>
        <p:spPr/>
        <p:txBody>
          <a:bodyPr>
            <a:normAutofit fontScale="92500"/>
          </a:bodyPr>
          <a:lstStyle/>
          <a:p>
            <a:r>
              <a:rPr lang="en-US" sz="1600" dirty="0">
                <a:solidFill>
                  <a:schemeClr val="tx2"/>
                </a:solidFill>
                <a:latin typeface="+mj-lt"/>
                <a:ea typeface="Calibri" panose="020F0502020204030204" pitchFamily="34" charset="0"/>
                <a:cs typeface="Times New Roman" panose="02020603050405020304" pitchFamily="18" charset="0"/>
              </a:rPr>
              <a:t>We encountered difficulties with reading .doc format files (Microsoft Word 97-2003 document) mainly due to the differences in the file format and the absence of a straightforward text extraction method compared to .docx and .pdf files.</a:t>
            </a:r>
          </a:p>
          <a:p>
            <a:r>
              <a:rPr lang="en-US" sz="1600" dirty="0">
                <a:solidFill>
                  <a:schemeClr val="tx2"/>
                </a:solidFill>
                <a:latin typeface="+mj-lt"/>
                <a:ea typeface="Calibri" panose="020F0502020204030204" pitchFamily="34" charset="0"/>
                <a:cs typeface="Times New Roman" panose="02020603050405020304" pitchFamily="18" charset="0"/>
              </a:rPr>
              <a:t>.doc files have a binary format and are in a different structure compared to the XML-based </a:t>
            </a:r>
            <a:r>
              <a:rPr lang="en-IN" sz="1600" dirty="0">
                <a:solidFill>
                  <a:schemeClr val="tx2"/>
                </a:solidFill>
                <a:latin typeface="+mj-lt"/>
                <a:ea typeface="Calibri" panose="020F0502020204030204" pitchFamily="34" charset="0"/>
                <a:cs typeface="Times New Roman" panose="02020603050405020304" pitchFamily="18" charset="0"/>
              </a:rPr>
              <a:t>.docx files. The binary format makes it challenging to extract text directly.</a:t>
            </a:r>
            <a:endParaRPr lang="en-US" sz="1600" dirty="0">
              <a:solidFill>
                <a:schemeClr val="tx2"/>
              </a:solidFill>
              <a:latin typeface="+mj-lt"/>
              <a:ea typeface="Calibri" panose="020F0502020204030204" pitchFamily="34" charset="0"/>
              <a:cs typeface="Times New Roman" panose="02020603050405020304" pitchFamily="18" charset="0"/>
            </a:endParaRPr>
          </a:p>
          <a:p>
            <a:r>
              <a:rPr lang="en-US" sz="1600" dirty="0">
                <a:solidFill>
                  <a:schemeClr val="tx2"/>
                </a:solidFill>
                <a:latin typeface="+mj-lt"/>
                <a:ea typeface="Calibri" panose="020F0502020204030204" pitchFamily="34" charset="0"/>
                <a:cs typeface="Times New Roman" panose="02020603050405020304" pitchFamily="18" charset="0"/>
              </a:rPr>
              <a:t>Unlike the </a:t>
            </a:r>
            <a:r>
              <a:rPr lang="en-IN" sz="1600" dirty="0">
                <a:solidFill>
                  <a:schemeClr val="tx2"/>
                </a:solidFill>
                <a:latin typeface="+mj-lt"/>
                <a:ea typeface="Calibri" panose="020F0502020204030204" pitchFamily="34" charset="0"/>
                <a:cs typeface="Times New Roman" panose="02020603050405020304" pitchFamily="18" charset="0"/>
              </a:rPr>
              <a:t>.docx format, which has a well-documented structure and libraries like python-docx for easy parsing, the older .doc format doesn't have a similar Python library with straightforward text extraction capabilities.</a:t>
            </a:r>
            <a:r>
              <a:rPr lang="en-US" sz="1600" dirty="0">
                <a:solidFill>
                  <a:schemeClr val="tx2"/>
                </a:solidFill>
                <a:latin typeface="+mj-lt"/>
                <a:ea typeface="Calibri" panose="020F0502020204030204" pitchFamily="34" charset="0"/>
                <a:cs typeface="Times New Roman" panose="02020603050405020304" pitchFamily="18" charset="0"/>
              </a:rPr>
              <a:t>The </a:t>
            </a:r>
            <a:r>
              <a:rPr lang="en-IN" sz="1600" dirty="0">
                <a:solidFill>
                  <a:schemeClr val="tx2"/>
                </a:solidFill>
                <a:latin typeface="+mj-lt"/>
                <a:ea typeface="Calibri" panose="020F0502020204030204" pitchFamily="34" charset="0"/>
                <a:cs typeface="Times New Roman" panose="02020603050405020304" pitchFamily="18" charset="0"/>
              </a:rPr>
              <a:t>win32com.client library was employed to interface with the Word application and extract text from .doc files. This approach ensures compatibility with the binary format of older Word documents.</a:t>
            </a:r>
          </a:p>
          <a:p>
            <a:r>
              <a:rPr lang="en-US" sz="1600" dirty="0">
                <a:solidFill>
                  <a:schemeClr val="tx2"/>
                </a:solidFill>
                <a:latin typeface="+mj-lt"/>
                <a:ea typeface="Calibri" panose="020F0502020204030204" pitchFamily="34" charset="0"/>
                <a:cs typeface="Times New Roman" panose="02020603050405020304" pitchFamily="18" charset="0"/>
              </a:rPr>
              <a:t>We also faced a challenge in choosing the right hyperparameters for the different models we worked upon and performed hyperparameter tuning using Grid Search CV .</a:t>
            </a:r>
          </a:p>
          <a:p>
            <a:endParaRPr lang="en-IN" sz="1400" dirty="0">
              <a:solidFill>
                <a:schemeClr val="tx2"/>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986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98F1438-4D75-094D-0437-D86D94A85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935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EDF8-1219-42AA-D90A-AE897525E062}"/>
              </a:ext>
            </a:extLst>
          </p:cNvPr>
          <p:cNvSpPr>
            <a:spLocks noGrp="1"/>
          </p:cNvSpPr>
          <p:nvPr>
            <p:ph type="title"/>
          </p:nvPr>
        </p:nvSpPr>
        <p:spPr/>
        <p:txBody>
          <a:bodyPr/>
          <a:lstStyle/>
          <a:p>
            <a:r>
              <a:rPr lang="en-US" dirty="0"/>
              <a:t>Resume Classification: Introduction</a:t>
            </a:r>
            <a:endParaRPr lang="en-IN" dirty="0"/>
          </a:p>
        </p:txBody>
      </p:sp>
      <p:sp>
        <p:nvSpPr>
          <p:cNvPr id="3" name="Content Placeholder 2">
            <a:extLst>
              <a:ext uri="{FF2B5EF4-FFF2-40B4-BE49-F238E27FC236}">
                <a16:creationId xmlns:a16="http://schemas.microsoft.com/office/drawing/2014/main" id="{EB5B8CB3-0499-8E52-5B6F-981686E222BE}"/>
              </a:ext>
            </a:extLst>
          </p:cNvPr>
          <p:cNvSpPr>
            <a:spLocks noGrp="1"/>
          </p:cNvSpPr>
          <p:nvPr>
            <p:ph idx="1"/>
          </p:nvPr>
        </p:nvSpPr>
        <p:spPr/>
        <p:txBody>
          <a:bodyPr>
            <a:normAutofit lnSpcReduction="10000"/>
          </a:bodyPr>
          <a:lstStyle/>
          <a:p>
            <a:r>
              <a:rPr lang="en-US" dirty="0">
                <a:solidFill>
                  <a:schemeClr val="tx2"/>
                </a:solidFill>
                <a:latin typeface="+mj-lt"/>
                <a:ea typeface="Calibri" panose="020F0502020204030204" pitchFamily="34" charset="0"/>
                <a:cs typeface="Times New Roman" panose="02020603050405020304" pitchFamily="18" charset="0"/>
              </a:rPr>
              <a:t>Resume classification, also known as resume parsing or resume screening, is a crucial aspect of modern recruitment processes. It involves the use of technology to analyze, categorize, and extract information from resumes to assist recruiters and employers in their hiring decisions.</a:t>
            </a:r>
          </a:p>
          <a:p>
            <a:pPr algn="l">
              <a:buFont typeface="+mj-lt"/>
              <a:buAutoNum type="arabicPeriod"/>
            </a:pPr>
            <a:r>
              <a:rPr lang="en-US" b="1" dirty="0">
                <a:solidFill>
                  <a:schemeClr val="tx2"/>
                </a:solidFill>
                <a:latin typeface="+mj-lt"/>
                <a:ea typeface="Calibri" panose="020F0502020204030204" pitchFamily="34" charset="0"/>
                <a:cs typeface="Times New Roman" panose="02020603050405020304" pitchFamily="18" charset="0"/>
              </a:rPr>
              <a:t>Automated Screening</a:t>
            </a:r>
            <a:r>
              <a:rPr lang="en-US" dirty="0">
                <a:solidFill>
                  <a:schemeClr val="tx2"/>
                </a:solidFill>
                <a:latin typeface="+mj-lt"/>
                <a:ea typeface="Calibri" panose="020F0502020204030204" pitchFamily="34" charset="0"/>
                <a:cs typeface="Times New Roman" panose="02020603050405020304" pitchFamily="18" charset="0"/>
              </a:rPr>
              <a:t>: With the increasing volume of job applications, especially in large-scale recruitment processes, manually reviewing each resume can be time-consuming. Automated resume classification helps in quickly filtering and prioritizing resumes based on predefined criteria.</a:t>
            </a:r>
          </a:p>
          <a:p>
            <a:pPr algn="l">
              <a:buFont typeface="+mj-lt"/>
              <a:buAutoNum type="arabicPeriod"/>
            </a:pPr>
            <a:r>
              <a:rPr lang="en-US" b="1" dirty="0">
                <a:solidFill>
                  <a:schemeClr val="tx2"/>
                </a:solidFill>
                <a:latin typeface="+mj-lt"/>
                <a:ea typeface="Calibri" panose="020F0502020204030204" pitchFamily="34" charset="0"/>
                <a:cs typeface="Times New Roman" panose="02020603050405020304" pitchFamily="18" charset="0"/>
              </a:rPr>
              <a:t>Efficient Talent Acquisition</a:t>
            </a:r>
            <a:r>
              <a:rPr lang="en-US" dirty="0">
                <a:solidFill>
                  <a:schemeClr val="tx2"/>
                </a:solidFill>
                <a:latin typeface="+mj-lt"/>
                <a:ea typeface="Calibri" panose="020F0502020204030204" pitchFamily="34" charset="0"/>
                <a:cs typeface="Times New Roman" panose="02020603050405020304" pitchFamily="18" charset="0"/>
              </a:rPr>
              <a:t>: By categorizing resumes into different job roles or industries, recruiters can efficiently identify candidates who match specific job requirements. This enhances the overall efficiency of the talent acquisition process.</a:t>
            </a:r>
          </a:p>
          <a:p>
            <a:endParaRPr lang="en-IN" dirty="0">
              <a:solidFill>
                <a:schemeClr val="tx2"/>
              </a:solidFill>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11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1CEE-65B1-04A1-DF6D-AA6F3617ED1A}"/>
              </a:ext>
            </a:extLst>
          </p:cNvPr>
          <p:cNvSpPr>
            <a:spLocks noGrp="1"/>
          </p:cNvSpPr>
          <p:nvPr>
            <p:ph type="title"/>
          </p:nvPr>
        </p:nvSpPr>
        <p:spPr/>
        <p:txBody>
          <a:bodyPr/>
          <a:lstStyle/>
          <a:p>
            <a:r>
              <a:rPr lang="en-US" dirty="0"/>
              <a:t>Business Objective</a:t>
            </a:r>
            <a:endParaRPr lang="en-IN" dirty="0"/>
          </a:p>
        </p:txBody>
      </p:sp>
      <p:sp>
        <p:nvSpPr>
          <p:cNvPr id="3" name="Content Placeholder 2">
            <a:extLst>
              <a:ext uri="{FF2B5EF4-FFF2-40B4-BE49-F238E27FC236}">
                <a16:creationId xmlns:a16="http://schemas.microsoft.com/office/drawing/2014/main" id="{AAF86E58-B3B0-6AF4-E254-943D04C350A9}"/>
              </a:ext>
            </a:extLst>
          </p:cNvPr>
          <p:cNvSpPr>
            <a:spLocks noGrp="1"/>
          </p:cNvSpPr>
          <p:nvPr>
            <p:ph idx="1"/>
          </p:nvPr>
        </p:nvSpPr>
        <p:spPr/>
        <p:txBody>
          <a:bodyPr>
            <a:noAutofit/>
          </a:bodyPr>
          <a:lstStyle/>
          <a:p>
            <a:r>
              <a:rPr lang="en-US" sz="1400" dirty="0">
                <a:solidFill>
                  <a:schemeClr val="tx2"/>
                </a:solidFill>
                <a:latin typeface="+mj-lt"/>
                <a:ea typeface="Calibri" panose="020F0502020204030204" pitchFamily="34" charset="0"/>
                <a:cs typeface="Times New Roman" panose="02020603050405020304" pitchFamily="18" charset="0"/>
              </a:rPr>
              <a:t>Business objective of the document classification solution is to streamline and enhance the Human Resource Management (HRM) process by significantly reducing manual efforts. The solution aims to achieve a higher level of accuracy and automation, minimizing the need for extensive human intervention in the resume categorization and job role prediction.</a:t>
            </a:r>
          </a:p>
          <a:p>
            <a:pPr>
              <a:buFont typeface="Wingdings" panose="05000000000000000000" pitchFamily="2" charset="2"/>
              <a:buChar char="Ø"/>
            </a:pPr>
            <a:r>
              <a:rPr lang="en-US" sz="1400" b="1" dirty="0">
                <a:solidFill>
                  <a:schemeClr val="tx2"/>
                </a:solidFill>
                <a:latin typeface="+mj-lt"/>
                <a:ea typeface="Calibri" panose="020F0502020204030204" pitchFamily="34" charset="0"/>
                <a:cs typeface="Times New Roman" panose="02020603050405020304" pitchFamily="18" charset="0"/>
              </a:rPr>
              <a:t>Reduction in Manual Effort</a:t>
            </a:r>
            <a:r>
              <a:rPr lang="en-US" sz="1400" dirty="0">
                <a:solidFill>
                  <a:schemeClr val="tx2"/>
                </a:solidFill>
                <a:latin typeface="+mj-lt"/>
                <a:ea typeface="Calibri" panose="020F0502020204030204" pitchFamily="34" charset="0"/>
                <a:cs typeface="Times New Roman" panose="02020603050405020304" pitchFamily="18" charset="0"/>
              </a:rPr>
              <a:t>: The solution is designed to automate the classification of resumes, reducing the manual effort required for sorting and categorizing a large volume of job applications.</a:t>
            </a:r>
          </a:p>
          <a:p>
            <a:pPr>
              <a:buFont typeface="Wingdings" panose="05000000000000000000" pitchFamily="2" charset="2"/>
              <a:buChar char="Ø"/>
            </a:pPr>
            <a:r>
              <a:rPr lang="en-US" sz="1400" b="1" dirty="0">
                <a:solidFill>
                  <a:schemeClr val="tx2"/>
                </a:solidFill>
                <a:latin typeface="+mj-lt"/>
                <a:ea typeface="Calibri" panose="020F0502020204030204" pitchFamily="34" charset="0"/>
                <a:cs typeface="Times New Roman" panose="02020603050405020304" pitchFamily="18" charset="0"/>
              </a:rPr>
              <a:t>Time Savings: </a:t>
            </a:r>
            <a:r>
              <a:rPr lang="en-US" sz="1400" dirty="0">
                <a:solidFill>
                  <a:schemeClr val="tx2"/>
                </a:solidFill>
                <a:latin typeface="+mj-lt"/>
                <a:ea typeface="Calibri" panose="020F0502020204030204" pitchFamily="34" charset="0"/>
                <a:cs typeface="Times New Roman" panose="02020603050405020304" pitchFamily="18" charset="0"/>
              </a:rPr>
              <a:t>By automating the document classification process, the solution aims to save time for HR professionals, allowing them to focus on more strategic aspects of recruitment.</a:t>
            </a:r>
          </a:p>
          <a:p>
            <a:pPr algn="l">
              <a:buFont typeface="Wingdings" panose="05000000000000000000" pitchFamily="2" charset="2"/>
              <a:buChar char="Ø"/>
            </a:pPr>
            <a:r>
              <a:rPr lang="en-US" sz="1400" b="1" dirty="0">
                <a:solidFill>
                  <a:schemeClr val="tx2"/>
                </a:solidFill>
                <a:latin typeface="+mj-lt"/>
                <a:ea typeface="Calibri" panose="020F0502020204030204" pitchFamily="34" charset="0"/>
                <a:cs typeface="Times New Roman" panose="02020603050405020304" pitchFamily="18" charset="0"/>
              </a:rPr>
              <a:t>Higher Precision in Categorization</a:t>
            </a:r>
            <a:r>
              <a:rPr lang="en-US" sz="1400" b="1" i="0" dirty="0">
                <a:solidFill>
                  <a:srgbClr val="D1D5DB"/>
                </a:solidFill>
                <a:effectLst/>
                <a:latin typeface="Söhne"/>
              </a:rPr>
              <a:t>:</a:t>
            </a:r>
            <a:r>
              <a:rPr lang="en-US" sz="1400" b="0" i="0" dirty="0">
                <a:solidFill>
                  <a:srgbClr val="D1D5DB"/>
                </a:solidFill>
                <a:effectLst/>
                <a:latin typeface="Söhne"/>
              </a:rPr>
              <a:t> </a:t>
            </a:r>
            <a:r>
              <a:rPr lang="en-US" sz="1400" dirty="0">
                <a:solidFill>
                  <a:schemeClr val="tx2"/>
                </a:solidFill>
                <a:latin typeface="+mj-lt"/>
                <a:ea typeface="Calibri" panose="020F0502020204030204" pitchFamily="34" charset="0"/>
                <a:cs typeface="Times New Roman" panose="02020603050405020304" pitchFamily="18" charset="0"/>
              </a:rPr>
              <a:t>The document classification model is expected to provide accurate predictions of job roles or categories associated with each resume. This precision contributes to better decision-making in the hiring process.</a:t>
            </a:r>
          </a:p>
          <a:p>
            <a:pPr algn="l">
              <a:buFont typeface="Wingdings" panose="05000000000000000000" pitchFamily="2" charset="2"/>
              <a:buChar char="Ø"/>
            </a:pPr>
            <a:r>
              <a:rPr lang="en-US" sz="1400" b="1" dirty="0">
                <a:solidFill>
                  <a:schemeClr val="tx2"/>
                </a:solidFill>
                <a:latin typeface="+mj-lt"/>
                <a:ea typeface="Calibri" panose="020F0502020204030204" pitchFamily="34" charset="0"/>
                <a:cs typeface="Times New Roman" panose="02020603050405020304" pitchFamily="18" charset="0"/>
              </a:rPr>
              <a:t>Minimized Errors</a:t>
            </a:r>
            <a:r>
              <a:rPr lang="en-US" sz="1400" b="1" i="0" dirty="0">
                <a:solidFill>
                  <a:srgbClr val="D1D5DB"/>
                </a:solidFill>
                <a:effectLst/>
                <a:latin typeface="Söhne"/>
              </a:rPr>
              <a:t>:</a:t>
            </a:r>
            <a:r>
              <a:rPr lang="en-US" sz="1400" b="0" i="0" dirty="0">
                <a:solidFill>
                  <a:srgbClr val="D1D5DB"/>
                </a:solidFill>
                <a:effectLst/>
                <a:latin typeface="Söhne"/>
              </a:rPr>
              <a:t> </a:t>
            </a:r>
            <a:r>
              <a:rPr lang="en-US" sz="1400" dirty="0">
                <a:solidFill>
                  <a:schemeClr val="tx2"/>
                </a:solidFill>
                <a:latin typeface="+mj-lt"/>
                <a:ea typeface="Calibri" panose="020F0502020204030204" pitchFamily="34" charset="0"/>
                <a:cs typeface="Times New Roman" panose="02020603050405020304" pitchFamily="18" charset="0"/>
              </a:rPr>
              <a:t>The solution aims to minimize errors and misclassifications, ensuring that resumes are accurately assigned to the appropriate job categories.</a:t>
            </a:r>
          </a:p>
        </p:txBody>
      </p:sp>
    </p:spTree>
    <p:extLst>
      <p:ext uri="{BB962C8B-B14F-4D97-AF65-F5344CB8AC3E}">
        <p14:creationId xmlns:p14="http://schemas.microsoft.com/office/powerpoint/2010/main" val="363136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4698-A165-E9DD-D49E-7F445EF7269E}"/>
              </a:ext>
            </a:extLst>
          </p:cNvPr>
          <p:cNvSpPr>
            <a:spLocks noGrp="1"/>
          </p:cNvSpPr>
          <p:nvPr>
            <p:ph type="title"/>
          </p:nvPr>
        </p:nvSpPr>
        <p:spPr/>
        <p:txBody>
          <a:bodyPr/>
          <a:lstStyle/>
          <a:p>
            <a:r>
              <a:rPr lang="en-US" dirty="0"/>
              <a:t>Dataset (Resume Categories)</a:t>
            </a:r>
            <a:endParaRPr lang="en-IN" dirty="0"/>
          </a:p>
        </p:txBody>
      </p:sp>
      <p:sp>
        <p:nvSpPr>
          <p:cNvPr id="3" name="Content Placeholder 2">
            <a:extLst>
              <a:ext uri="{FF2B5EF4-FFF2-40B4-BE49-F238E27FC236}">
                <a16:creationId xmlns:a16="http://schemas.microsoft.com/office/drawing/2014/main" id="{AF25E59E-5884-BA2B-31CD-FE2C5662E780}"/>
              </a:ext>
            </a:extLst>
          </p:cNvPr>
          <p:cNvSpPr>
            <a:spLocks noGrp="1"/>
          </p:cNvSpPr>
          <p:nvPr>
            <p:ph idx="1"/>
          </p:nvPr>
        </p:nvSpPr>
        <p:spPr/>
        <p:txBody>
          <a:bodyPr>
            <a:normAutofit/>
          </a:bodyPr>
          <a:lstStyle/>
          <a:p>
            <a:pPr algn="l"/>
            <a:r>
              <a:rPr lang="en-US" sz="1400" b="1" dirty="0">
                <a:solidFill>
                  <a:schemeClr val="tx2"/>
                </a:solidFill>
                <a:latin typeface="+mj-lt"/>
                <a:ea typeface="Calibri" panose="020F0502020204030204" pitchFamily="34" charset="0"/>
                <a:cs typeface="Times New Roman" panose="02020603050405020304" pitchFamily="18" charset="0"/>
              </a:rPr>
              <a:t>SQL Developer: </a:t>
            </a:r>
            <a:r>
              <a:rPr lang="en-US" sz="1400" dirty="0">
                <a:solidFill>
                  <a:schemeClr val="tx2"/>
                </a:solidFill>
                <a:latin typeface="+mj-lt"/>
                <a:ea typeface="Calibri" panose="020F0502020204030204" pitchFamily="34" charset="0"/>
                <a:cs typeface="Times New Roman" panose="02020603050405020304" pitchFamily="18" charset="0"/>
              </a:rPr>
              <a:t>Resumes falling under this category are likely from candidates with expertise in SQL (Structured Query Language) development. SQL Developers are skilled in designing, implementing, and maintaining database systems.</a:t>
            </a:r>
          </a:p>
          <a:p>
            <a:pPr algn="l"/>
            <a:r>
              <a:rPr lang="en-US" sz="1400" b="1" dirty="0">
                <a:solidFill>
                  <a:schemeClr val="tx2"/>
                </a:solidFill>
                <a:latin typeface="+mj-lt"/>
                <a:ea typeface="Calibri" panose="020F0502020204030204" pitchFamily="34" charset="0"/>
                <a:cs typeface="Times New Roman" panose="02020603050405020304" pitchFamily="18" charset="0"/>
              </a:rPr>
              <a:t>ReactJS Developer: </a:t>
            </a:r>
            <a:r>
              <a:rPr lang="en-US" sz="1400" dirty="0">
                <a:solidFill>
                  <a:schemeClr val="tx2"/>
                </a:solidFill>
                <a:latin typeface="+mj-lt"/>
                <a:ea typeface="Calibri" panose="020F0502020204030204" pitchFamily="34" charset="0"/>
                <a:cs typeface="Times New Roman" panose="02020603050405020304" pitchFamily="18" charset="0"/>
              </a:rPr>
              <a:t>Resumes categorized as ReactJS Developers indicate candidates specializing in front-end web development using the React.js library. These individuals are proficient in building interactive and user-friendly web applications.</a:t>
            </a:r>
          </a:p>
          <a:p>
            <a:pPr algn="l"/>
            <a:r>
              <a:rPr lang="en-US" sz="1400" b="1" dirty="0">
                <a:solidFill>
                  <a:schemeClr val="tx2"/>
                </a:solidFill>
                <a:latin typeface="+mj-lt"/>
                <a:ea typeface="Calibri" panose="020F0502020204030204" pitchFamily="34" charset="0"/>
                <a:cs typeface="Times New Roman" panose="02020603050405020304" pitchFamily="18" charset="0"/>
              </a:rPr>
              <a:t>PeopleSoft:</a:t>
            </a:r>
            <a:r>
              <a:rPr lang="en-US" sz="1400" dirty="0">
                <a:solidFill>
                  <a:srgbClr val="D1D5DB"/>
                </a:solidFill>
                <a:latin typeface="Söhne"/>
              </a:rPr>
              <a:t> </a:t>
            </a:r>
            <a:r>
              <a:rPr lang="en-US" sz="1400" dirty="0">
                <a:solidFill>
                  <a:schemeClr val="tx2"/>
                </a:solidFill>
                <a:latin typeface="+mj-lt"/>
                <a:ea typeface="Calibri" panose="020F0502020204030204" pitchFamily="34" charset="0"/>
                <a:cs typeface="Times New Roman" panose="02020603050405020304" pitchFamily="18" charset="0"/>
              </a:rPr>
              <a:t>Resumes in the PeopleSoft category suggest candidates with experience and skills related to PeopleSoft, an Oracle software product suite. This may involve expertise in areas such as ERP (Enterprise Resource Planning) and Human Capital Management.</a:t>
            </a:r>
          </a:p>
          <a:p>
            <a:pPr algn="l"/>
            <a:r>
              <a:rPr lang="en-US" sz="1400" b="1" dirty="0">
                <a:solidFill>
                  <a:schemeClr val="tx2"/>
                </a:solidFill>
                <a:latin typeface="+mj-lt"/>
                <a:ea typeface="Calibri" panose="020F0502020204030204" pitchFamily="34" charset="0"/>
                <a:cs typeface="Times New Roman" panose="02020603050405020304" pitchFamily="18" charset="0"/>
              </a:rPr>
              <a:t>Workday:</a:t>
            </a:r>
            <a:r>
              <a:rPr lang="en-US" sz="1400" dirty="0">
                <a:solidFill>
                  <a:srgbClr val="D1D5DB"/>
                </a:solidFill>
                <a:latin typeface="Söhne"/>
              </a:rPr>
              <a:t> </a:t>
            </a:r>
            <a:r>
              <a:rPr lang="en-US" sz="1400" dirty="0">
                <a:solidFill>
                  <a:schemeClr val="tx2"/>
                </a:solidFill>
                <a:latin typeface="+mj-lt"/>
                <a:ea typeface="Calibri" panose="020F0502020204030204" pitchFamily="34" charset="0"/>
                <a:cs typeface="Times New Roman" panose="02020603050405020304" pitchFamily="18" charset="0"/>
              </a:rPr>
              <a:t>Resumes classified under Workday indicate candidates familiar with Workday, a cloud-based software platform for financial management and human capital management. Professionals in this category may have skills in configuring and implementing Workday solutions.</a:t>
            </a:r>
          </a:p>
          <a:p>
            <a:pPr algn="l"/>
            <a:r>
              <a:rPr lang="en-US" sz="1400" b="1" dirty="0">
                <a:solidFill>
                  <a:schemeClr val="tx2"/>
                </a:solidFill>
                <a:latin typeface="+mj-lt"/>
                <a:ea typeface="Calibri" panose="020F0502020204030204" pitchFamily="34" charset="0"/>
                <a:cs typeface="Times New Roman" panose="02020603050405020304" pitchFamily="18" charset="0"/>
              </a:rPr>
              <a:t>Internship: </a:t>
            </a:r>
            <a:r>
              <a:rPr lang="en-US" sz="1400" dirty="0">
                <a:solidFill>
                  <a:schemeClr val="tx2"/>
                </a:solidFill>
                <a:latin typeface="+mj-lt"/>
                <a:ea typeface="Calibri" panose="020F0502020204030204" pitchFamily="34" charset="0"/>
                <a:cs typeface="Times New Roman" panose="02020603050405020304" pitchFamily="18" charset="0"/>
              </a:rPr>
              <a:t>The Internship category is designed for resumes of candidates seeking intern positions.</a:t>
            </a:r>
          </a:p>
          <a:p>
            <a:pPr algn="l"/>
            <a:endParaRPr lang="en-US" sz="1400" dirty="0">
              <a:solidFill>
                <a:schemeClr val="tx2"/>
              </a:solidFill>
              <a:latin typeface="+mj-lt"/>
              <a:ea typeface="Calibri" panose="020F0502020204030204" pitchFamily="34" charset="0"/>
              <a:cs typeface="Times New Roman" panose="02020603050405020304" pitchFamily="18" charset="0"/>
            </a:endParaRPr>
          </a:p>
          <a:p>
            <a:pPr algn="l"/>
            <a:endParaRPr lang="en-US" sz="1400" dirty="0">
              <a:solidFill>
                <a:schemeClr val="tx2"/>
              </a:solidFill>
              <a:latin typeface="+mj-l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2528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F769-3662-A4D3-F725-85302A1FD5B1}"/>
              </a:ext>
            </a:extLst>
          </p:cNvPr>
          <p:cNvSpPr>
            <a:spLocks noGrp="1"/>
          </p:cNvSpPr>
          <p:nvPr>
            <p:ph type="title"/>
          </p:nvPr>
        </p:nvSpPr>
        <p:spPr/>
        <p:txBody>
          <a:bodyPr/>
          <a:lstStyle/>
          <a:p>
            <a:r>
              <a:rPr lang="en-US" dirty="0"/>
              <a:t>Importing the Resumes</a:t>
            </a:r>
            <a:endParaRPr lang="en-IN" dirty="0"/>
          </a:p>
        </p:txBody>
      </p:sp>
      <p:sp>
        <p:nvSpPr>
          <p:cNvPr id="4" name="Content Placeholder 3">
            <a:extLst>
              <a:ext uri="{FF2B5EF4-FFF2-40B4-BE49-F238E27FC236}">
                <a16:creationId xmlns:a16="http://schemas.microsoft.com/office/drawing/2014/main" id="{1089B6E2-FCC6-ACD2-0B2D-2865E2BC8E5E}"/>
              </a:ext>
            </a:extLst>
          </p:cNvPr>
          <p:cNvSpPr>
            <a:spLocks noGrp="1"/>
          </p:cNvSpPr>
          <p:nvPr>
            <p:ph sz="half" idx="1"/>
          </p:nvPr>
        </p:nvSpPr>
        <p:spPr/>
        <p:txBody>
          <a:bodyPr>
            <a:normAutofit fontScale="92500" lnSpcReduction="10000"/>
          </a:bodyPr>
          <a:lstStyle/>
          <a:p>
            <a:r>
              <a:rPr lang="en-US" sz="1700" dirty="0"/>
              <a:t>First, we used read_doc_document, read_docx_document and read_pdf_document  functions to extract text from documents in the .doc, .docx and .pdf formats respectively.</a:t>
            </a:r>
          </a:p>
          <a:p>
            <a:r>
              <a:rPr lang="en-US" sz="1700" dirty="0"/>
              <a:t>Next, we put extracted resumes into data frames, one for each category. This gave us five data frames separately for the five categories of resumes.</a:t>
            </a:r>
          </a:p>
          <a:p>
            <a:r>
              <a:rPr lang="en-US" sz="1700" dirty="0"/>
              <a:t>Finally, we concatenated all the five individual data frames into one data frame to create our raw data with 79 rows x 2 columns.</a:t>
            </a:r>
          </a:p>
          <a:p>
            <a:endParaRPr lang="en-IN" dirty="0"/>
          </a:p>
        </p:txBody>
      </p:sp>
      <p:pic>
        <p:nvPicPr>
          <p:cNvPr id="8" name="Content Placeholder 7">
            <a:extLst>
              <a:ext uri="{FF2B5EF4-FFF2-40B4-BE49-F238E27FC236}">
                <a16:creationId xmlns:a16="http://schemas.microsoft.com/office/drawing/2014/main" id="{EBF40E95-F236-BC7B-B0C3-5C318C1FC2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1890" y="2592207"/>
            <a:ext cx="5298792" cy="3292125"/>
          </a:xfrm>
        </p:spPr>
      </p:pic>
    </p:spTree>
    <p:extLst>
      <p:ext uri="{BB962C8B-B14F-4D97-AF65-F5344CB8AC3E}">
        <p14:creationId xmlns:p14="http://schemas.microsoft.com/office/powerpoint/2010/main" val="175661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E205-2D6B-F3E0-10D3-5603F7825446}"/>
              </a:ext>
            </a:extLst>
          </p:cNvPr>
          <p:cNvSpPr>
            <a:spLocks noGrp="1"/>
          </p:cNvSpPr>
          <p:nvPr>
            <p:ph type="title"/>
          </p:nvPr>
        </p:nvSpPr>
        <p:spPr/>
        <p:txBody>
          <a:bodyPr/>
          <a:lstStyle/>
          <a:p>
            <a:r>
              <a:rPr lang="en-US" dirty="0"/>
              <a:t>Data Visualization: Distribution of Resumes across categories</a:t>
            </a:r>
            <a:endParaRPr lang="en-IN" dirty="0"/>
          </a:p>
        </p:txBody>
      </p:sp>
      <p:pic>
        <p:nvPicPr>
          <p:cNvPr id="6" name="Content Placeholder 5">
            <a:extLst>
              <a:ext uri="{FF2B5EF4-FFF2-40B4-BE49-F238E27FC236}">
                <a16:creationId xmlns:a16="http://schemas.microsoft.com/office/drawing/2014/main" id="{C91496CD-D548-E9BF-5F20-7A1175159DB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5812" y="2603500"/>
            <a:ext cx="5424302" cy="3416300"/>
          </a:xfrm>
        </p:spPr>
      </p:pic>
      <p:pic>
        <p:nvPicPr>
          <p:cNvPr id="8" name="Content Placeholder 7">
            <a:extLst>
              <a:ext uri="{FF2B5EF4-FFF2-40B4-BE49-F238E27FC236}">
                <a16:creationId xmlns:a16="http://schemas.microsoft.com/office/drawing/2014/main" id="{D0EB3060-3146-26EE-461E-BDE85D0C0F9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1886" y="2603500"/>
            <a:ext cx="5424302" cy="3416300"/>
          </a:xfrm>
        </p:spPr>
      </p:pic>
    </p:spTree>
    <p:extLst>
      <p:ext uri="{BB962C8B-B14F-4D97-AF65-F5344CB8AC3E}">
        <p14:creationId xmlns:p14="http://schemas.microsoft.com/office/powerpoint/2010/main" val="180920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69F9-D7B0-2EAD-26B9-F8A153CF7D8F}"/>
              </a:ext>
            </a:extLst>
          </p:cNvPr>
          <p:cNvSpPr>
            <a:spLocks noGrp="1"/>
          </p:cNvSpPr>
          <p:nvPr>
            <p:ph type="title"/>
          </p:nvPr>
        </p:nvSpPr>
        <p:spPr/>
        <p:txBody>
          <a:bodyPr/>
          <a:lstStyle/>
          <a:p>
            <a:r>
              <a:rPr lang="en-US" dirty="0"/>
              <a:t>Data Visualization: Text length distribution</a:t>
            </a:r>
            <a:endParaRPr lang="en-IN" dirty="0"/>
          </a:p>
        </p:txBody>
      </p:sp>
      <p:pic>
        <p:nvPicPr>
          <p:cNvPr id="6" name="Content Placeholder 5">
            <a:extLst>
              <a:ext uri="{FF2B5EF4-FFF2-40B4-BE49-F238E27FC236}">
                <a16:creationId xmlns:a16="http://schemas.microsoft.com/office/drawing/2014/main" id="{5A266822-E508-E0C4-EB0A-168E91CDB4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603500"/>
            <a:ext cx="8761413" cy="3280832"/>
          </a:xfrm>
        </p:spPr>
      </p:pic>
      <p:sp>
        <p:nvSpPr>
          <p:cNvPr id="7" name="TextBox 6">
            <a:extLst>
              <a:ext uri="{FF2B5EF4-FFF2-40B4-BE49-F238E27FC236}">
                <a16:creationId xmlns:a16="http://schemas.microsoft.com/office/drawing/2014/main" id="{A9A809DF-4C13-00B8-659E-9BEE980D6D19}"/>
              </a:ext>
            </a:extLst>
          </p:cNvPr>
          <p:cNvSpPr txBox="1"/>
          <p:nvPr/>
        </p:nvSpPr>
        <p:spPr>
          <a:xfrm>
            <a:off x="1537610" y="5803650"/>
            <a:ext cx="7996100" cy="738664"/>
          </a:xfrm>
          <a:prstGeom prst="rect">
            <a:avLst/>
          </a:prstGeom>
          <a:noFill/>
        </p:spPr>
        <p:txBody>
          <a:bodyPr wrap="none" rtlCol="0">
            <a:spAutoFit/>
          </a:bodyPr>
          <a:lstStyle/>
          <a:p>
            <a:r>
              <a:rPr lang="en-US" sz="1400" dirty="0"/>
              <a:t>From the above text distribution graph we can interpret that many resumes have </a:t>
            </a:r>
          </a:p>
          <a:p>
            <a:r>
              <a:rPr lang="en-US" sz="1400" dirty="0"/>
              <a:t>text length of up to 2500 – 5000 words. 12 resumes have text length of approximately 4000.</a:t>
            </a:r>
          </a:p>
          <a:p>
            <a:r>
              <a:rPr lang="en-US" sz="1400" dirty="0"/>
              <a:t>We can also observe that some resumes have text length of as much as 15000-17500.</a:t>
            </a:r>
            <a:endParaRPr lang="en-IN" sz="1400" dirty="0"/>
          </a:p>
        </p:txBody>
      </p:sp>
    </p:spTree>
    <p:extLst>
      <p:ext uri="{BB962C8B-B14F-4D97-AF65-F5344CB8AC3E}">
        <p14:creationId xmlns:p14="http://schemas.microsoft.com/office/powerpoint/2010/main" val="279075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E9A6-65E3-15F7-C65F-6AA6D0A76B79}"/>
              </a:ext>
            </a:extLst>
          </p:cNvPr>
          <p:cNvSpPr>
            <a:spLocks noGrp="1"/>
          </p:cNvSpPr>
          <p:nvPr>
            <p:ph type="title"/>
          </p:nvPr>
        </p:nvSpPr>
        <p:spPr/>
        <p:txBody>
          <a:bodyPr/>
          <a:lstStyle/>
          <a:p>
            <a:r>
              <a:rPr lang="en-US" dirty="0"/>
              <a:t>Data Visualization: WordCloud</a:t>
            </a:r>
            <a:endParaRPr lang="en-IN" dirty="0"/>
          </a:p>
        </p:txBody>
      </p:sp>
      <p:pic>
        <p:nvPicPr>
          <p:cNvPr id="13" name="Content Placeholder 12">
            <a:extLst>
              <a:ext uri="{FF2B5EF4-FFF2-40B4-BE49-F238E27FC236}">
                <a16:creationId xmlns:a16="http://schemas.microsoft.com/office/drawing/2014/main" id="{709A29DA-8F54-B4E0-8D25-DADDF2F39B8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493060" y="2465295"/>
            <a:ext cx="5487054" cy="3419037"/>
          </a:xfrm>
        </p:spPr>
      </p:pic>
      <p:pic>
        <p:nvPicPr>
          <p:cNvPr id="11" name="Content Placeholder 10">
            <a:extLst>
              <a:ext uri="{FF2B5EF4-FFF2-40B4-BE49-F238E27FC236}">
                <a16:creationId xmlns:a16="http://schemas.microsoft.com/office/drawing/2014/main" id="{0924764C-833C-F561-6E05-DB2901E390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208713" y="2465295"/>
            <a:ext cx="5487054" cy="3487270"/>
          </a:xfrm>
        </p:spPr>
      </p:pic>
    </p:spTree>
    <p:extLst>
      <p:ext uri="{BB962C8B-B14F-4D97-AF65-F5344CB8AC3E}">
        <p14:creationId xmlns:p14="http://schemas.microsoft.com/office/powerpoint/2010/main" val="5488792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1597</TotalTime>
  <Words>1978</Words>
  <Application>Microsoft Office PowerPoint</Application>
  <PresentationFormat>Widescreen</PresentationFormat>
  <Paragraphs>110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Century Gothic</vt:lpstr>
      <vt:lpstr>Söhne</vt:lpstr>
      <vt:lpstr>Wingdings</vt:lpstr>
      <vt:lpstr>Wingdings 3</vt:lpstr>
      <vt:lpstr>Ion Boardroom</vt:lpstr>
      <vt:lpstr>Resume Classification</vt:lpstr>
      <vt:lpstr>PowerPoint Presentation</vt:lpstr>
      <vt:lpstr>Resume Classification: Introduction</vt:lpstr>
      <vt:lpstr>Business Objective</vt:lpstr>
      <vt:lpstr>Dataset (Resume Categories)</vt:lpstr>
      <vt:lpstr>Importing the Resumes</vt:lpstr>
      <vt:lpstr>Data Visualization: Distribution of Resumes across categories</vt:lpstr>
      <vt:lpstr>Data Visualization: Text length distribution</vt:lpstr>
      <vt:lpstr>Data Visualization: WordCloud</vt:lpstr>
      <vt:lpstr>Data Visualization: WordCloud</vt:lpstr>
      <vt:lpstr>Text Preprocessing: Data Cleaning</vt:lpstr>
      <vt:lpstr>Text Preprocessing: Stopwords Removal</vt:lpstr>
      <vt:lpstr>Text Preprocessing: Removal of Punctuations</vt:lpstr>
      <vt:lpstr>Text Preprocessing: Lemmatization</vt:lpstr>
      <vt:lpstr>Text Preprocessing: Named entity recognition</vt:lpstr>
      <vt:lpstr>Text Preprocessing: Tokenization</vt:lpstr>
      <vt:lpstr>Text Processing: Word Frequency Analysis</vt:lpstr>
      <vt:lpstr>Vectorization</vt:lpstr>
      <vt:lpstr>Machine Learning Models</vt:lpstr>
      <vt:lpstr>Model Evaluation</vt:lpstr>
      <vt:lpstr>Deployment</vt:lpstr>
      <vt:lpstr>Deployment</vt:lpstr>
      <vt:lpstr>Challenges Faced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dc:title>
  <dc:creator>Chetan Salian</dc:creator>
  <cp:lastModifiedBy>Chetan Salian</cp:lastModifiedBy>
  <cp:revision>44</cp:revision>
  <dcterms:created xsi:type="dcterms:W3CDTF">2024-01-26T07:00:52Z</dcterms:created>
  <dcterms:modified xsi:type="dcterms:W3CDTF">2024-01-29T18:08:13Z</dcterms:modified>
</cp:coreProperties>
</file>